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61"/>
  </p:notesMasterIdLst>
  <p:handoutMasterIdLst>
    <p:handoutMasterId r:id="rId62"/>
  </p:handoutMasterIdLst>
  <p:sldIdLst>
    <p:sldId id="256" r:id="rId5"/>
    <p:sldId id="257" r:id="rId6"/>
    <p:sldId id="287" r:id="rId7"/>
    <p:sldId id="299" r:id="rId8"/>
    <p:sldId id="288" r:id="rId9"/>
    <p:sldId id="289" r:id="rId10"/>
    <p:sldId id="291" r:id="rId11"/>
    <p:sldId id="3918" r:id="rId12"/>
    <p:sldId id="3910" r:id="rId13"/>
    <p:sldId id="3919" r:id="rId14"/>
    <p:sldId id="3866" r:id="rId15"/>
    <p:sldId id="3848" r:id="rId16"/>
    <p:sldId id="3867" r:id="rId17"/>
    <p:sldId id="3869" r:id="rId18"/>
    <p:sldId id="3898" r:id="rId19"/>
    <p:sldId id="3902" r:id="rId20"/>
    <p:sldId id="3904" r:id="rId21"/>
    <p:sldId id="3903" r:id="rId22"/>
    <p:sldId id="3911" r:id="rId23"/>
    <p:sldId id="3913" r:id="rId24"/>
    <p:sldId id="3892" r:id="rId25"/>
    <p:sldId id="3877" r:id="rId26"/>
    <p:sldId id="3878" r:id="rId27"/>
    <p:sldId id="3879" r:id="rId28"/>
    <p:sldId id="3880" r:id="rId29"/>
    <p:sldId id="3914" r:id="rId30"/>
    <p:sldId id="3915" r:id="rId31"/>
    <p:sldId id="3920" r:id="rId32"/>
    <p:sldId id="3921" r:id="rId33"/>
    <p:sldId id="3922" r:id="rId34"/>
    <p:sldId id="3923" r:id="rId35"/>
    <p:sldId id="3881" r:id="rId36"/>
    <p:sldId id="3882" r:id="rId37"/>
    <p:sldId id="300" r:id="rId38"/>
    <p:sldId id="3890" r:id="rId39"/>
    <p:sldId id="3883" r:id="rId40"/>
    <p:sldId id="3924" r:id="rId41"/>
    <p:sldId id="3925" r:id="rId42"/>
    <p:sldId id="3926" r:id="rId43"/>
    <p:sldId id="3891" r:id="rId44"/>
    <p:sldId id="286" r:id="rId45"/>
    <p:sldId id="294" r:id="rId46"/>
    <p:sldId id="295" r:id="rId47"/>
    <p:sldId id="297" r:id="rId48"/>
    <p:sldId id="298" r:id="rId49"/>
    <p:sldId id="301" r:id="rId50"/>
    <p:sldId id="3909" r:id="rId51"/>
    <p:sldId id="302" r:id="rId52"/>
    <p:sldId id="303" r:id="rId53"/>
    <p:sldId id="304" r:id="rId54"/>
    <p:sldId id="3912" r:id="rId55"/>
    <p:sldId id="281" r:id="rId56"/>
    <p:sldId id="306" r:id="rId57"/>
    <p:sldId id="3901" r:id="rId58"/>
    <p:sldId id="305" r:id="rId59"/>
    <p:sldId id="3908"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345EBDA-5191-443D-A0F3-2958FB2C5310}">
          <p14:sldIdLst>
            <p14:sldId id="256"/>
            <p14:sldId id="257"/>
            <p14:sldId id="287"/>
            <p14:sldId id="299"/>
            <p14:sldId id="288"/>
            <p14:sldId id="289"/>
            <p14:sldId id="291"/>
            <p14:sldId id="3918"/>
            <p14:sldId id="3910"/>
            <p14:sldId id="3919"/>
            <p14:sldId id="3866"/>
            <p14:sldId id="3848"/>
            <p14:sldId id="3867"/>
            <p14:sldId id="3869"/>
            <p14:sldId id="3898"/>
            <p14:sldId id="3902"/>
            <p14:sldId id="3904"/>
            <p14:sldId id="3903"/>
            <p14:sldId id="3911"/>
            <p14:sldId id="3913"/>
            <p14:sldId id="3892"/>
            <p14:sldId id="3877"/>
            <p14:sldId id="3878"/>
            <p14:sldId id="3879"/>
            <p14:sldId id="3880"/>
            <p14:sldId id="3914"/>
            <p14:sldId id="3915"/>
            <p14:sldId id="3920"/>
            <p14:sldId id="3921"/>
            <p14:sldId id="3922"/>
            <p14:sldId id="3923"/>
            <p14:sldId id="3881"/>
            <p14:sldId id="3882"/>
            <p14:sldId id="300"/>
            <p14:sldId id="3890"/>
            <p14:sldId id="3883"/>
            <p14:sldId id="3924"/>
            <p14:sldId id="3925"/>
            <p14:sldId id="3926"/>
            <p14:sldId id="3891"/>
            <p14:sldId id="286"/>
            <p14:sldId id="294"/>
            <p14:sldId id="295"/>
            <p14:sldId id="297"/>
            <p14:sldId id="298"/>
            <p14:sldId id="301"/>
            <p14:sldId id="3909"/>
            <p14:sldId id="302"/>
            <p14:sldId id="303"/>
            <p14:sldId id="304"/>
            <p14:sldId id="3912"/>
            <p14:sldId id="281"/>
            <p14:sldId id="306"/>
            <p14:sldId id="3901"/>
            <p14:sldId id="305"/>
          </p14:sldIdLst>
        </p14:section>
        <p14:section name="Alternative Summary Tab Slides (19-24)" id="{7C8C2E46-2E25-48BD-896E-6A5FC68E8D7F}">
          <p14:sldIdLst>
            <p14:sldId id="390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365EB35-7F95-103E-6090-A30C0C9065C8}" name="Barnett, Carolyn" initials="BC" userId="S::cbarnett@apsk12.org::91c1c3e3-5395-4d6d-a514-bee340fe534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89898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_rels/data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iagrams/_rels/data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959FEB-EE4D-4FCA-8F5F-F7850B4F13F3}"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D26B309E-AEAB-4268-A2E4-0EC0C4C2A476}">
      <dgm:prSet custT="1"/>
      <dgm:spPr/>
      <dgm:t>
        <a:bodyPr/>
        <a:lstStyle/>
        <a:p>
          <a:pPr>
            <a:lnSpc>
              <a:spcPct val="100000"/>
            </a:lnSpc>
          </a:pPr>
          <a:r>
            <a:rPr lang="en-US" sz="1800"/>
            <a:t>This is a meeting of the GO Team. Only members of the team may participate in the discussion. Any members of the public present are here to quietly observe.</a:t>
          </a:r>
        </a:p>
      </dgm:t>
    </dgm:pt>
    <dgm:pt modelId="{97CCCD55-4DC9-4475-8AC4-2ACB6C39794C}" type="parTrans" cxnId="{5077397C-4F1D-4DFA-A655-15891B2AA0CF}">
      <dgm:prSet/>
      <dgm:spPr/>
      <dgm:t>
        <a:bodyPr/>
        <a:lstStyle/>
        <a:p>
          <a:endParaRPr lang="en-US"/>
        </a:p>
      </dgm:t>
    </dgm:pt>
    <dgm:pt modelId="{CEF3B548-B039-46EC-B236-B5691DE37733}" type="sibTrans" cxnId="{5077397C-4F1D-4DFA-A655-15891B2AA0CF}">
      <dgm:prSet/>
      <dgm:spPr/>
      <dgm:t>
        <a:bodyPr/>
        <a:lstStyle/>
        <a:p>
          <a:pPr>
            <a:lnSpc>
              <a:spcPct val="100000"/>
            </a:lnSpc>
          </a:pPr>
          <a:endParaRPr lang="en-US"/>
        </a:p>
      </dgm:t>
    </dgm:pt>
    <dgm:pt modelId="{7DD6C1CE-29D5-40DC-B711-360B65CAE77D}">
      <dgm:prSet custT="1"/>
      <dgm:spPr/>
      <dgm:t>
        <a:bodyPr/>
        <a:lstStyle/>
        <a:p>
          <a:pPr>
            <a:lnSpc>
              <a:spcPct val="100000"/>
            </a:lnSpc>
          </a:pPr>
          <a:r>
            <a:rPr lang="en-US" sz="1800"/>
            <a:t>We will follow the agenda as noticed to the public and stay on task.</a:t>
          </a:r>
        </a:p>
      </dgm:t>
    </dgm:pt>
    <dgm:pt modelId="{3C10534F-68C2-48BE-9461-1FDF821FC644}" type="parTrans" cxnId="{9AE8A807-7A2A-49C8-AB77-668E607F6CE0}">
      <dgm:prSet/>
      <dgm:spPr/>
      <dgm:t>
        <a:bodyPr/>
        <a:lstStyle/>
        <a:p>
          <a:endParaRPr lang="en-US"/>
        </a:p>
      </dgm:t>
    </dgm:pt>
    <dgm:pt modelId="{6BB47D55-4B12-4F41-BE98-EA0828C5E5EB}" type="sibTrans" cxnId="{9AE8A807-7A2A-49C8-AB77-668E607F6CE0}">
      <dgm:prSet/>
      <dgm:spPr/>
      <dgm:t>
        <a:bodyPr/>
        <a:lstStyle/>
        <a:p>
          <a:pPr>
            <a:lnSpc>
              <a:spcPct val="100000"/>
            </a:lnSpc>
          </a:pPr>
          <a:endParaRPr lang="en-US"/>
        </a:p>
      </dgm:t>
    </dgm:pt>
    <dgm:pt modelId="{863A37DD-BDF3-44D3-B467-6A712BCCDBAC}">
      <dgm:prSet custT="1"/>
      <dgm:spPr/>
      <dgm:t>
        <a:bodyPr/>
        <a:lstStyle/>
        <a:p>
          <a:pPr>
            <a:lnSpc>
              <a:spcPct val="100000"/>
            </a:lnSpc>
          </a:pPr>
          <a:r>
            <a:rPr lang="en-US" sz="1800"/>
            <a:t>We invite and welcome contributions of every member and listen to each other.</a:t>
          </a:r>
        </a:p>
      </dgm:t>
    </dgm:pt>
    <dgm:pt modelId="{6EB986A6-F286-4EB2-A9CB-9F0704E54B24}" type="parTrans" cxnId="{00B422FF-9467-426F-B802-B2BEC8ADA322}">
      <dgm:prSet/>
      <dgm:spPr/>
      <dgm:t>
        <a:bodyPr/>
        <a:lstStyle/>
        <a:p>
          <a:endParaRPr lang="en-US"/>
        </a:p>
      </dgm:t>
    </dgm:pt>
    <dgm:pt modelId="{4B14F3DA-92D8-4BDF-9ABF-361BC54A0CC1}" type="sibTrans" cxnId="{00B422FF-9467-426F-B802-B2BEC8ADA322}">
      <dgm:prSet/>
      <dgm:spPr/>
      <dgm:t>
        <a:bodyPr/>
        <a:lstStyle/>
        <a:p>
          <a:pPr>
            <a:lnSpc>
              <a:spcPct val="100000"/>
            </a:lnSpc>
          </a:pPr>
          <a:endParaRPr lang="en-US"/>
        </a:p>
      </dgm:t>
    </dgm:pt>
    <dgm:pt modelId="{A3182728-987D-4847-8C07-864C796CC678}">
      <dgm:prSet custT="1"/>
      <dgm:spPr/>
      <dgm:t>
        <a:bodyPr/>
        <a:lstStyle/>
        <a:p>
          <a:pPr>
            <a:lnSpc>
              <a:spcPct val="100000"/>
            </a:lnSpc>
          </a:pPr>
          <a:r>
            <a:rPr lang="en-US" sz="1800"/>
            <a:t>We will respect all ideas and assume good intentions.</a:t>
          </a:r>
        </a:p>
      </dgm:t>
    </dgm:pt>
    <dgm:pt modelId="{2FBFE05F-FED7-406D-8467-4C07EC2A97FF}" type="parTrans" cxnId="{DC42416E-EC88-4BD2-9EDF-10E3C318426D}">
      <dgm:prSet/>
      <dgm:spPr/>
      <dgm:t>
        <a:bodyPr/>
        <a:lstStyle/>
        <a:p>
          <a:endParaRPr lang="en-US"/>
        </a:p>
      </dgm:t>
    </dgm:pt>
    <dgm:pt modelId="{EEECD729-C8DC-46F4-9B3B-852593370E49}" type="sibTrans" cxnId="{DC42416E-EC88-4BD2-9EDF-10E3C318426D}">
      <dgm:prSet/>
      <dgm:spPr/>
      <dgm:t>
        <a:bodyPr/>
        <a:lstStyle/>
        <a:p>
          <a:endParaRPr lang="en-US"/>
        </a:p>
      </dgm:t>
    </dgm:pt>
    <dgm:pt modelId="{70A8527B-39AD-4836-9172-1A0BA6FA94B3}" type="pres">
      <dgm:prSet presAssocID="{7B959FEB-EE4D-4FCA-8F5F-F7850B4F13F3}" presName="root" presStyleCnt="0">
        <dgm:presLayoutVars>
          <dgm:dir/>
          <dgm:resizeHandles val="exact"/>
        </dgm:presLayoutVars>
      </dgm:prSet>
      <dgm:spPr/>
    </dgm:pt>
    <dgm:pt modelId="{F94F9C98-1FD5-4DAD-9EAA-D98FAECC8EE8}" type="pres">
      <dgm:prSet presAssocID="{7B959FEB-EE4D-4FCA-8F5F-F7850B4F13F3}" presName="container" presStyleCnt="0">
        <dgm:presLayoutVars>
          <dgm:dir/>
          <dgm:resizeHandles val="exact"/>
        </dgm:presLayoutVars>
      </dgm:prSet>
      <dgm:spPr/>
    </dgm:pt>
    <dgm:pt modelId="{71B43475-19B5-47EC-B409-DC95722AF458}" type="pres">
      <dgm:prSet presAssocID="{D26B309E-AEAB-4268-A2E4-0EC0C4C2A476}" presName="compNode" presStyleCnt="0"/>
      <dgm:spPr/>
    </dgm:pt>
    <dgm:pt modelId="{EE362BB8-72CB-486D-B793-0C482E7D2890}" type="pres">
      <dgm:prSet presAssocID="{D26B309E-AEAB-4268-A2E4-0EC0C4C2A476}" presName="iconBgRect" presStyleLbl="bgShp" presStyleIdx="0" presStyleCnt="4"/>
      <dgm:spPr/>
    </dgm:pt>
    <dgm:pt modelId="{D62EF4FD-7847-4904-9B36-21C671059A2D}" type="pres">
      <dgm:prSet presAssocID="{D26B309E-AEAB-4268-A2E4-0EC0C4C2A47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00764B74-76D5-40AA-971B-ED1CBD4ADB55}" type="pres">
      <dgm:prSet presAssocID="{D26B309E-AEAB-4268-A2E4-0EC0C4C2A476}" presName="spaceRect" presStyleCnt="0"/>
      <dgm:spPr/>
    </dgm:pt>
    <dgm:pt modelId="{ABCA396E-E04C-4519-B10B-DF3C9313FCC7}" type="pres">
      <dgm:prSet presAssocID="{D26B309E-AEAB-4268-A2E4-0EC0C4C2A476}" presName="textRect" presStyleLbl="revTx" presStyleIdx="0" presStyleCnt="4">
        <dgm:presLayoutVars>
          <dgm:chMax val="1"/>
          <dgm:chPref val="1"/>
        </dgm:presLayoutVars>
      </dgm:prSet>
      <dgm:spPr/>
    </dgm:pt>
    <dgm:pt modelId="{7938581F-6439-4D6D-B468-D3CC9DDD9CFD}" type="pres">
      <dgm:prSet presAssocID="{CEF3B548-B039-46EC-B236-B5691DE37733}" presName="sibTrans" presStyleLbl="sibTrans2D1" presStyleIdx="0" presStyleCnt="0"/>
      <dgm:spPr/>
    </dgm:pt>
    <dgm:pt modelId="{41501DE5-BDAE-4FC1-B7BB-048C7CEC0CA8}" type="pres">
      <dgm:prSet presAssocID="{7DD6C1CE-29D5-40DC-B711-360B65CAE77D}" presName="compNode" presStyleCnt="0"/>
      <dgm:spPr/>
    </dgm:pt>
    <dgm:pt modelId="{63A3B17D-07DC-456E-A05A-49DCCB953724}" type="pres">
      <dgm:prSet presAssocID="{7DD6C1CE-29D5-40DC-B711-360B65CAE77D}" presName="iconBgRect" presStyleLbl="bgShp" presStyleIdx="1" presStyleCnt="4"/>
      <dgm:spPr/>
    </dgm:pt>
    <dgm:pt modelId="{A367B602-F2F0-4A95-9FAE-6B2DD3492908}" type="pres">
      <dgm:prSet presAssocID="{7DD6C1CE-29D5-40DC-B711-360B65CAE77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3522139F-0266-49AA-8ADD-A5E75C5941EE}" type="pres">
      <dgm:prSet presAssocID="{7DD6C1CE-29D5-40DC-B711-360B65CAE77D}" presName="spaceRect" presStyleCnt="0"/>
      <dgm:spPr/>
    </dgm:pt>
    <dgm:pt modelId="{FC176035-F09B-4751-AAAE-823C8D24E8CB}" type="pres">
      <dgm:prSet presAssocID="{7DD6C1CE-29D5-40DC-B711-360B65CAE77D}" presName="textRect" presStyleLbl="revTx" presStyleIdx="1" presStyleCnt="4">
        <dgm:presLayoutVars>
          <dgm:chMax val="1"/>
          <dgm:chPref val="1"/>
        </dgm:presLayoutVars>
      </dgm:prSet>
      <dgm:spPr/>
    </dgm:pt>
    <dgm:pt modelId="{C0B151B5-EE33-4A8C-9CFF-658AA0F594C6}" type="pres">
      <dgm:prSet presAssocID="{6BB47D55-4B12-4F41-BE98-EA0828C5E5EB}" presName="sibTrans" presStyleLbl="sibTrans2D1" presStyleIdx="0" presStyleCnt="0"/>
      <dgm:spPr/>
    </dgm:pt>
    <dgm:pt modelId="{BB6F7907-B788-4A3F-9860-F3EE47A693E7}" type="pres">
      <dgm:prSet presAssocID="{863A37DD-BDF3-44D3-B467-6A712BCCDBAC}" presName="compNode" presStyleCnt="0"/>
      <dgm:spPr/>
    </dgm:pt>
    <dgm:pt modelId="{32B9B227-73A0-472B-98B4-51AA6536D03A}" type="pres">
      <dgm:prSet presAssocID="{863A37DD-BDF3-44D3-B467-6A712BCCDBAC}" presName="iconBgRect" presStyleLbl="bgShp" presStyleIdx="2" presStyleCnt="4"/>
      <dgm:spPr/>
    </dgm:pt>
    <dgm:pt modelId="{6DF6E84F-AE0C-4314-BA55-899A894716E3}" type="pres">
      <dgm:prSet presAssocID="{863A37DD-BDF3-44D3-B467-6A712BCCDBA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ign Language"/>
        </a:ext>
      </dgm:extLst>
    </dgm:pt>
    <dgm:pt modelId="{7EB43B9B-4AF8-414B-936F-D4EE3D2F736D}" type="pres">
      <dgm:prSet presAssocID="{863A37DD-BDF3-44D3-B467-6A712BCCDBAC}" presName="spaceRect" presStyleCnt="0"/>
      <dgm:spPr/>
    </dgm:pt>
    <dgm:pt modelId="{3BE9BED8-71C1-475B-BE41-AB098AC6B60A}" type="pres">
      <dgm:prSet presAssocID="{863A37DD-BDF3-44D3-B467-6A712BCCDBAC}" presName="textRect" presStyleLbl="revTx" presStyleIdx="2" presStyleCnt="4">
        <dgm:presLayoutVars>
          <dgm:chMax val="1"/>
          <dgm:chPref val="1"/>
        </dgm:presLayoutVars>
      </dgm:prSet>
      <dgm:spPr/>
    </dgm:pt>
    <dgm:pt modelId="{9DA41DBB-897B-4E29-83F5-39F6BE8FB510}" type="pres">
      <dgm:prSet presAssocID="{4B14F3DA-92D8-4BDF-9ABF-361BC54A0CC1}" presName="sibTrans" presStyleLbl="sibTrans2D1" presStyleIdx="0" presStyleCnt="0"/>
      <dgm:spPr/>
    </dgm:pt>
    <dgm:pt modelId="{E93EB936-CD7B-4464-80F4-50E6FE1DFC84}" type="pres">
      <dgm:prSet presAssocID="{A3182728-987D-4847-8C07-864C796CC678}" presName="compNode" presStyleCnt="0"/>
      <dgm:spPr/>
    </dgm:pt>
    <dgm:pt modelId="{8F7ACF33-3DCE-4048-B76C-1F6B05F28B28}" type="pres">
      <dgm:prSet presAssocID="{A3182728-987D-4847-8C07-864C796CC678}" presName="iconBgRect" presStyleLbl="bgShp" presStyleIdx="3" presStyleCnt="4"/>
      <dgm:spPr/>
    </dgm:pt>
    <dgm:pt modelId="{951A56BD-FD15-45C4-BC35-495751397719}" type="pres">
      <dgm:prSet presAssocID="{A3182728-987D-4847-8C07-864C796CC67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C9646242-D9BA-49FC-AA95-7DB6DC230D1E}" type="pres">
      <dgm:prSet presAssocID="{A3182728-987D-4847-8C07-864C796CC678}" presName="spaceRect" presStyleCnt="0"/>
      <dgm:spPr/>
    </dgm:pt>
    <dgm:pt modelId="{6CD278E0-F036-48DE-9F7D-8FD4FAE2C424}" type="pres">
      <dgm:prSet presAssocID="{A3182728-987D-4847-8C07-864C796CC678}" presName="textRect" presStyleLbl="revTx" presStyleIdx="3" presStyleCnt="4">
        <dgm:presLayoutVars>
          <dgm:chMax val="1"/>
          <dgm:chPref val="1"/>
        </dgm:presLayoutVars>
      </dgm:prSet>
      <dgm:spPr/>
    </dgm:pt>
  </dgm:ptLst>
  <dgm:cxnLst>
    <dgm:cxn modelId="{9AE8A807-7A2A-49C8-AB77-668E607F6CE0}" srcId="{7B959FEB-EE4D-4FCA-8F5F-F7850B4F13F3}" destId="{7DD6C1CE-29D5-40DC-B711-360B65CAE77D}" srcOrd="1" destOrd="0" parTransId="{3C10534F-68C2-48BE-9461-1FDF821FC644}" sibTransId="{6BB47D55-4B12-4F41-BE98-EA0828C5E5EB}"/>
    <dgm:cxn modelId="{5E8D8A0C-CE97-48CD-9093-930BE12735AD}" type="presOf" srcId="{6BB47D55-4B12-4F41-BE98-EA0828C5E5EB}" destId="{C0B151B5-EE33-4A8C-9CFF-658AA0F594C6}" srcOrd="0" destOrd="0" presId="urn:microsoft.com/office/officeart/2018/2/layout/IconCircleList"/>
    <dgm:cxn modelId="{40ACF242-0D0D-4614-9949-71BE272F7B9B}" type="presOf" srcId="{D26B309E-AEAB-4268-A2E4-0EC0C4C2A476}" destId="{ABCA396E-E04C-4519-B10B-DF3C9313FCC7}" srcOrd="0" destOrd="0" presId="urn:microsoft.com/office/officeart/2018/2/layout/IconCircleList"/>
    <dgm:cxn modelId="{DC42416E-EC88-4BD2-9EDF-10E3C318426D}" srcId="{7B959FEB-EE4D-4FCA-8F5F-F7850B4F13F3}" destId="{A3182728-987D-4847-8C07-864C796CC678}" srcOrd="3" destOrd="0" parTransId="{2FBFE05F-FED7-406D-8467-4C07EC2A97FF}" sibTransId="{EEECD729-C8DC-46F4-9B3B-852593370E49}"/>
    <dgm:cxn modelId="{D2A0105A-033A-4D72-ADA2-3B675DE50621}" type="presOf" srcId="{4B14F3DA-92D8-4BDF-9ABF-361BC54A0CC1}" destId="{9DA41DBB-897B-4E29-83F5-39F6BE8FB510}" srcOrd="0" destOrd="0" presId="urn:microsoft.com/office/officeart/2018/2/layout/IconCircleList"/>
    <dgm:cxn modelId="{5077397C-4F1D-4DFA-A655-15891B2AA0CF}" srcId="{7B959FEB-EE4D-4FCA-8F5F-F7850B4F13F3}" destId="{D26B309E-AEAB-4268-A2E4-0EC0C4C2A476}" srcOrd="0" destOrd="0" parTransId="{97CCCD55-4DC9-4475-8AC4-2ACB6C39794C}" sibTransId="{CEF3B548-B039-46EC-B236-B5691DE37733}"/>
    <dgm:cxn modelId="{99F22B7F-F645-45AC-AABF-592DD8AC9BAB}" type="presOf" srcId="{7B959FEB-EE4D-4FCA-8F5F-F7850B4F13F3}" destId="{70A8527B-39AD-4836-9172-1A0BA6FA94B3}" srcOrd="0" destOrd="0" presId="urn:microsoft.com/office/officeart/2018/2/layout/IconCircleList"/>
    <dgm:cxn modelId="{5933B680-509C-4A2D-9435-CF96ED3FCDE9}" type="presOf" srcId="{CEF3B548-B039-46EC-B236-B5691DE37733}" destId="{7938581F-6439-4D6D-B468-D3CC9DDD9CFD}" srcOrd="0" destOrd="0" presId="urn:microsoft.com/office/officeart/2018/2/layout/IconCircleList"/>
    <dgm:cxn modelId="{8B7F5ABD-CA78-4694-8405-FBF7DDCF684B}" type="presOf" srcId="{7DD6C1CE-29D5-40DC-B711-360B65CAE77D}" destId="{FC176035-F09B-4751-AAAE-823C8D24E8CB}" srcOrd="0" destOrd="0" presId="urn:microsoft.com/office/officeart/2018/2/layout/IconCircleList"/>
    <dgm:cxn modelId="{2ABEB7E2-D3AB-4F51-9E7D-F804B823A772}" type="presOf" srcId="{863A37DD-BDF3-44D3-B467-6A712BCCDBAC}" destId="{3BE9BED8-71C1-475B-BE41-AB098AC6B60A}" srcOrd="0" destOrd="0" presId="urn:microsoft.com/office/officeart/2018/2/layout/IconCircleList"/>
    <dgm:cxn modelId="{3AE45CFE-CF48-468B-BFBD-3D70A8059111}" type="presOf" srcId="{A3182728-987D-4847-8C07-864C796CC678}" destId="{6CD278E0-F036-48DE-9F7D-8FD4FAE2C424}" srcOrd="0" destOrd="0" presId="urn:microsoft.com/office/officeart/2018/2/layout/IconCircleList"/>
    <dgm:cxn modelId="{00B422FF-9467-426F-B802-B2BEC8ADA322}" srcId="{7B959FEB-EE4D-4FCA-8F5F-F7850B4F13F3}" destId="{863A37DD-BDF3-44D3-B467-6A712BCCDBAC}" srcOrd="2" destOrd="0" parTransId="{6EB986A6-F286-4EB2-A9CB-9F0704E54B24}" sibTransId="{4B14F3DA-92D8-4BDF-9ABF-361BC54A0CC1}"/>
    <dgm:cxn modelId="{5052D55C-CB95-4CAE-8BB8-FE7DD010D2C1}" type="presParOf" srcId="{70A8527B-39AD-4836-9172-1A0BA6FA94B3}" destId="{F94F9C98-1FD5-4DAD-9EAA-D98FAECC8EE8}" srcOrd="0" destOrd="0" presId="urn:microsoft.com/office/officeart/2018/2/layout/IconCircleList"/>
    <dgm:cxn modelId="{EB6AB125-A16D-4564-86EE-006072AC3CD6}" type="presParOf" srcId="{F94F9C98-1FD5-4DAD-9EAA-D98FAECC8EE8}" destId="{71B43475-19B5-47EC-B409-DC95722AF458}" srcOrd="0" destOrd="0" presId="urn:microsoft.com/office/officeart/2018/2/layout/IconCircleList"/>
    <dgm:cxn modelId="{C028D959-EF74-426F-AC9D-0CEE920A5289}" type="presParOf" srcId="{71B43475-19B5-47EC-B409-DC95722AF458}" destId="{EE362BB8-72CB-486D-B793-0C482E7D2890}" srcOrd="0" destOrd="0" presId="urn:microsoft.com/office/officeart/2018/2/layout/IconCircleList"/>
    <dgm:cxn modelId="{279A67B1-2AFC-4A7D-A17E-566050E0D432}" type="presParOf" srcId="{71B43475-19B5-47EC-B409-DC95722AF458}" destId="{D62EF4FD-7847-4904-9B36-21C671059A2D}" srcOrd="1" destOrd="0" presId="urn:microsoft.com/office/officeart/2018/2/layout/IconCircleList"/>
    <dgm:cxn modelId="{53331AA3-DF22-4C19-9B03-271A87C76F1F}" type="presParOf" srcId="{71B43475-19B5-47EC-B409-DC95722AF458}" destId="{00764B74-76D5-40AA-971B-ED1CBD4ADB55}" srcOrd="2" destOrd="0" presId="urn:microsoft.com/office/officeart/2018/2/layout/IconCircleList"/>
    <dgm:cxn modelId="{1C5FE238-485F-47D5-BAD6-923E5C55A89E}" type="presParOf" srcId="{71B43475-19B5-47EC-B409-DC95722AF458}" destId="{ABCA396E-E04C-4519-B10B-DF3C9313FCC7}" srcOrd="3" destOrd="0" presId="urn:microsoft.com/office/officeart/2018/2/layout/IconCircleList"/>
    <dgm:cxn modelId="{D9ADB6DC-C5D1-49E7-85BD-B515482EBE22}" type="presParOf" srcId="{F94F9C98-1FD5-4DAD-9EAA-D98FAECC8EE8}" destId="{7938581F-6439-4D6D-B468-D3CC9DDD9CFD}" srcOrd="1" destOrd="0" presId="urn:microsoft.com/office/officeart/2018/2/layout/IconCircleList"/>
    <dgm:cxn modelId="{80AAEB9C-A8B2-4336-ADFC-288813B9C0F8}" type="presParOf" srcId="{F94F9C98-1FD5-4DAD-9EAA-D98FAECC8EE8}" destId="{41501DE5-BDAE-4FC1-B7BB-048C7CEC0CA8}" srcOrd="2" destOrd="0" presId="urn:microsoft.com/office/officeart/2018/2/layout/IconCircleList"/>
    <dgm:cxn modelId="{73E5E222-3445-4116-B186-6286BD9859FF}" type="presParOf" srcId="{41501DE5-BDAE-4FC1-B7BB-048C7CEC0CA8}" destId="{63A3B17D-07DC-456E-A05A-49DCCB953724}" srcOrd="0" destOrd="0" presId="urn:microsoft.com/office/officeart/2018/2/layout/IconCircleList"/>
    <dgm:cxn modelId="{82920481-9873-485E-B219-632D932B07B4}" type="presParOf" srcId="{41501DE5-BDAE-4FC1-B7BB-048C7CEC0CA8}" destId="{A367B602-F2F0-4A95-9FAE-6B2DD3492908}" srcOrd="1" destOrd="0" presId="urn:microsoft.com/office/officeart/2018/2/layout/IconCircleList"/>
    <dgm:cxn modelId="{AE03DB82-ABE0-453A-92C8-9F644A5356F0}" type="presParOf" srcId="{41501DE5-BDAE-4FC1-B7BB-048C7CEC0CA8}" destId="{3522139F-0266-49AA-8ADD-A5E75C5941EE}" srcOrd="2" destOrd="0" presId="urn:microsoft.com/office/officeart/2018/2/layout/IconCircleList"/>
    <dgm:cxn modelId="{C7B0A748-6F4A-47B9-827F-96E1DA0BEBCA}" type="presParOf" srcId="{41501DE5-BDAE-4FC1-B7BB-048C7CEC0CA8}" destId="{FC176035-F09B-4751-AAAE-823C8D24E8CB}" srcOrd="3" destOrd="0" presId="urn:microsoft.com/office/officeart/2018/2/layout/IconCircleList"/>
    <dgm:cxn modelId="{D8198D61-EB85-447B-BD49-BB1EA344CC98}" type="presParOf" srcId="{F94F9C98-1FD5-4DAD-9EAA-D98FAECC8EE8}" destId="{C0B151B5-EE33-4A8C-9CFF-658AA0F594C6}" srcOrd="3" destOrd="0" presId="urn:microsoft.com/office/officeart/2018/2/layout/IconCircleList"/>
    <dgm:cxn modelId="{776200DA-3490-4E7E-BEFA-E5D8EEBE5734}" type="presParOf" srcId="{F94F9C98-1FD5-4DAD-9EAA-D98FAECC8EE8}" destId="{BB6F7907-B788-4A3F-9860-F3EE47A693E7}" srcOrd="4" destOrd="0" presId="urn:microsoft.com/office/officeart/2018/2/layout/IconCircleList"/>
    <dgm:cxn modelId="{71D3867F-F889-44B3-BFC5-D9A414E4A6CE}" type="presParOf" srcId="{BB6F7907-B788-4A3F-9860-F3EE47A693E7}" destId="{32B9B227-73A0-472B-98B4-51AA6536D03A}" srcOrd="0" destOrd="0" presId="urn:microsoft.com/office/officeart/2018/2/layout/IconCircleList"/>
    <dgm:cxn modelId="{07C343D1-22BA-4A6E-8090-20B5D2A9794B}" type="presParOf" srcId="{BB6F7907-B788-4A3F-9860-F3EE47A693E7}" destId="{6DF6E84F-AE0C-4314-BA55-899A894716E3}" srcOrd="1" destOrd="0" presId="urn:microsoft.com/office/officeart/2018/2/layout/IconCircleList"/>
    <dgm:cxn modelId="{6C0BD8ED-9DF6-4DA8-AF5E-B04A70843D16}" type="presParOf" srcId="{BB6F7907-B788-4A3F-9860-F3EE47A693E7}" destId="{7EB43B9B-4AF8-414B-936F-D4EE3D2F736D}" srcOrd="2" destOrd="0" presId="urn:microsoft.com/office/officeart/2018/2/layout/IconCircleList"/>
    <dgm:cxn modelId="{356438D4-DBB4-42FB-A656-DECE93EB8B19}" type="presParOf" srcId="{BB6F7907-B788-4A3F-9860-F3EE47A693E7}" destId="{3BE9BED8-71C1-475B-BE41-AB098AC6B60A}" srcOrd="3" destOrd="0" presId="urn:microsoft.com/office/officeart/2018/2/layout/IconCircleList"/>
    <dgm:cxn modelId="{31878D31-5908-48B1-8593-FD0D04B769F9}" type="presParOf" srcId="{F94F9C98-1FD5-4DAD-9EAA-D98FAECC8EE8}" destId="{9DA41DBB-897B-4E29-83F5-39F6BE8FB510}" srcOrd="5" destOrd="0" presId="urn:microsoft.com/office/officeart/2018/2/layout/IconCircleList"/>
    <dgm:cxn modelId="{D3C7E8E4-ED16-4340-A572-35421C4C4DBA}" type="presParOf" srcId="{F94F9C98-1FD5-4DAD-9EAA-D98FAECC8EE8}" destId="{E93EB936-CD7B-4464-80F4-50E6FE1DFC84}" srcOrd="6" destOrd="0" presId="urn:microsoft.com/office/officeart/2018/2/layout/IconCircleList"/>
    <dgm:cxn modelId="{D2985A1A-DBD0-4252-A941-6FCC363DAE5D}" type="presParOf" srcId="{E93EB936-CD7B-4464-80F4-50E6FE1DFC84}" destId="{8F7ACF33-3DCE-4048-B76C-1F6B05F28B28}" srcOrd="0" destOrd="0" presId="urn:microsoft.com/office/officeart/2018/2/layout/IconCircleList"/>
    <dgm:cxn modelId="{3CEDFFF4-C198-491B-A7FF-2EE39AE18308}" type="presParOf" srcId="{E93EB936-CD7B-4464-80F4-50E6FE1DFC84}" destId="{951A56BD-FD15-45C4-BC35-495751397719}" srcOrd="1" destOrd="0" presId="urn:microsoft.com/office/officeart/2018/2/layout/IconCircleList"/>
    <dgm:cxn modelId="{FDB7424F-DAF0-470A-BD15-B9D1E74EEF57}" type="presParOf" srcId="{E93EB936-CD7B-4464-80F4-50E6FE1DFC84}" destId="{C9646242-D9BA-49FC-AA95-7DB6DC230D1E}" srcOrd="2" destOrd="0" presId="urn:microsoft.com/office/officeart/2018/2/layout/IconCircleList"/>
    <dgm:cxn modelId="{3E139823-E4B4-4995-9DDC-CEE4CAAFDA31}" type="presParOf" srcId="{E93EB936-CD7B-4464-80F4-50E6FE1DFC84}" destId="{6CD278E0-F036-48DE-9F7D-8FD4FAE2C424}"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32792C-4683-460B-8C2C-E3684166E464}" type="doc">
      <dgm:prSet loTypeId="urn:microsoft.com/office/officeart/2008/layout/VerticalCurvedList" loCatId="list" qsTypeId="urn:microsoft.com/office/officeart/2005/8/quickstyle/3d1" qsCatId="3D" csTypeId="urn:microsoft.com/office/officeart/2005/8/colors/colorful3" csCatId="colorful" phldr="1"/>
      <dgm:spPr/>
      <dgm:t>
        <a:bodyPr/>
        <a:lstStyle/>
        <a:p>
          <a:endParaRPr lang="en-US"/>
        </a:p>
      </dgm:t>
    </dgm:pt>
    <dgm:pt modelId="{60B14AE1-BE8B-48F5-B9E4-627E3E3910A2}">
      <dgm:prSet phldrT="[Text]" custT="1"/>
      <dgm:spPr/>
      <dgm:t>
        <a:bodyPr/>
        <a:lstStyle/>
        <a:p>
          <a:r>
            <a:rPr lang="en-US" sz="3000">
              <a:latin typeface="Calibri" panose="020F0502020204030204" pitchFamily="34" charset="0"/>
              <a:cs typeface="Calibri" panose="020F0502020204030204" pitchFamily="34" charset="0"/>
            </a:rPr>
            <a:t>Step 1: Data Review</a:t>
          </a:r>
        </a:p>
      </dgm:t>
    </dgm:pt>
    <dgm:pt modelId="{A5C10E73-2194-4800-BEC0-22186DB3F0C3}" type="parTrans" cxnId="{5EAFEF98-FA33-4A3F-9B82-C3FEAF14962D}">
      <dgm:prSet/>
      <dgm:spPr/>
      <dgm:t>
        <a:bodyPr/>
        <a:lstStyle/>
        <a:p>
          <a:endParaRPr lang="en-US" sz="3000">
            <a:latin typeface="Calibri" panose="020F0502020204030204" pitchFamily="34" charset="0"/>
            <a:cs typeface="Calibri" panose="020F0502020204030204" pitchFamily="34" charset="0"/>
          </a:endParaRPr>
        </a:p>
      </dgm:t>
    </dgm:pt>
    <dgm:pt modelId="{3BC74C00-D5AA-4C59-BBD7-8DB4C360FB0A}" type="sibTrans" cxnId="{5EAFEF98-FA33-4A3F-9B82-C3FEAF14962D}">
      <dgm:prSet/>
      <dgm:spPr/>
      <dgm:t>
        <a:bodyPr/>
        <a:lstStyle/>
        <a:p>
          <a:endParaRPr lang="en-US" sz="3000">
            <a:latin typeface="Calibri" panose="020F0502020204030204" pitchFamily="34" charset="0"/>
            <a:cs typeface="Calibri" panose="020F0502020204030204" pitchFamily="34" charset="0"/>
          </a:endParaRPr>
        </a:p>
      </dgm:t>
    </dgm:pt>
    <dgm:pt modelId="{A9FE6BEA-BBFC-4D82-BFF8-16CA57ADEB27}">
      <dgm:prSet phldrT="[Text]" custT="1"/>
      <dgm:spPr/>
      <dgm:t>
        <a:bodyPr/>
        <a:lstStyle/>
        <a:p>
          <a:r>
            <a:rPr lang="en-US" sz="3000">
              <a:latin typeface="Calibri" panose="020F0502020204030204" pitchFamily="34" charset="0"/>
              <a:cs typeface="Calibri" panose="020F0502020204030204" pitchFamily="34" charset="0"/>
            </a:rPr>
            <a:t>Step 2: Strategic Plan Review</a:t>
          </a:r>
        </a:p>
      </dgm:t>
    </dgm:pt>
    <dgm:pt modelId="{3D7774BA-4780-49A7-BFAD-BD025F952648}" type="parTrans" cxnId="{F5854797-1E85-48C8-B7B5-D0481EF3BE54}">
      <dgm:prSet/>
      <dgm:spPr/>
      <dgm:t>
        <a:bodyPr/>
        <a:lstStyle/>
        <a:p>
          <a:endParaRPr lang="en-US" sz="3000">
            <a:latin typeface="Calibri" panose="020F0502020204030204" pitchFamily="34" charset="0"/>
            <a:cs typeface="Calibri" panose="020F0502020204030204" pitchFamily="34" charset="0"/>
          </a:endParaRPr>
        </a:p>
      </dgm:t>
    </dgm:pt>
    <dgm:pt modelId="{0524CFC9-0D50-4F79-8898-EE592AD3289A}" type="sibTrans" cxnId="{F5854797-1E85-48C8-B7B5-D0481EF3BE54}">
      <dgm:prSet/>
      <dgm:spPr/>
      <dgm:t>
        <a:bodyPr/>
        <a:lstStyle/>
        <a:p>
          <a:endParaRPr lang="en-US" sz="3000">
            <a:latin typeface="Calibri" panose="020F0502020204030204" pitchFamily="34" charset="0"/>
            <a:cs typeface="Calibri" panose="020F0502020204030204" pitchFamily="34" charset="0"/>
          </a:endParaRPr>
        </a:p>
      </dgm:t>
    </dgm:pt>
    <dgm:pt modelId="{E6BC8EA5-EB83-422B-B458-DFB17713B422}">
      <dgm:prSet phldrT="[Text]" custT="1"/>
      <dgm:spPr/>
      <dgm:t>
        <a:bodyPr/>
        <a:lstStyle/>
        <a:p>
          <a:pPr marL="1200150" indent="-1200150">
            <a:lnSpc>
              <a:spcPct val="100000"/>
            </a:lnSpc>
            <a:spcAft>
              <a:spcPts val="0"/>
            </a:spcAft>
          </a:pPr>
          <a:r>
            <a:rPr lang="en-US" sz="3000">
              <a:latin typeface="Calibri" panose="020F0502020204030204" pitchFamily="34" charset="0"/>
              <a:cs typeface="Calibri" panose="020F0502020204030204" pitchFamily="34" charset="0"/>
            </a:rPr>
            <a:t>Step 3: Budget Parameters</a:t>
          </a:r>
        </a:p>
        <a:p>
          <a:pPr marL="1314450" indent="-171450">
            <a:lnSpc>
              <a:spcPct val="100000"/>
            </a:lnSpc>
            <a:spcAft>
              <a:spcPts val="0"/>
            </a:spcAft>
          </a:pPr>
          <a:r>
            <a:rPr lang="en-US" sz="3000">
              <a:latin typeface="Calibri" panose="020F0502020204030204" pitchFamily="34" charset="0"/>
              <a:cs typeface="Calibri" panose="020F0502020204030204" pitchFamily="34" charset="0"/>
            </a:rPr>
            <a:t>(Strategic Priorities)</a:t>
          </a:r>
        </a:p>
      </dgm:t>
    </dgm:pt>
    <dgm:pt modelId="{94E50FCB-B4C9-4013-8A7A-F9F938219D09}" type="parTrans" cxnId="{1DD5E36A-F6AE-4F9F-82F0-92D1A7EDE24D}">
      <dgm:prSet/>
      <dgm:spPr/>
      <dgm:t>
        <a:bodyPr/>
        <a:lstStyle/>
        <a:p>
          <a:endParaRPr lang="en-US" sz="3000">
            <a:latin typeface="Calibri" panose="020F0502020204030204" pitchFamily="34" charset="0"/>
            <a:cs typeface="Calibri" panose="020F0502020204030204" pitchFamily="34" charset="0"/>
          </a:endParaRPr>
        </a:p>
      </dgm:t>
    </dgm:pt>
    <dgm:pt modelId="{E3882867-2CD3-4EE7-89A7-966C874E910B}" type="sibTrans" cxnId="{1DD5E36A-F6AE-4F9F-82F0-92D1A7EDE24D}">
      <dgm:prSet/>
      <dgm:spPr/>
      <dgm:t>
        <a:bodyPr/>
        <a:lstStyle/>
        <a:p>
          <a:endParaRPr lang="en-US" sz="3000">
            <a:latin typeface="Calibri" panose="020F0502020204030204" pitchFamily="34" charset="0"/>
            <a:cs typeface="Calibri" panose="020F0502020204030204" pitchFamily="34" charset="0"/>
          </a:endParaRPr>
        </a:p>
      </dgm:t>
    </dgm:pt>
    <dgm:pt modelId="{5DD040F2-CC33-4F77-8813-6E723B6EA7B7}">
      <dgm:prSet phldrT="[Text]" custT="1"/>
      <dgm:spPr/>
      <dgm:t>
        <a:bodyPr/>
        <a:lstStyle/>
        <a:p>
          <a:r>
            <a:rPr lang="en-US" sz="3000">
              <a:latin typeface="Calibri" panose="020F0502020204030204" pitchFamily="34" charset="0"/>
              <a:cs typeface="Calibri" panose="020F0502020204030204" pitchFamily="34" charset="0"/>
            </a:rPr>
            <a:t>Step 4: Budget Choices</a:t>
          </a:r>
        </a:p>
      </dgm:t>
    </dgm:pt>
    <dgm:pt modelId="{159B1FD7-D1A0-42D5-BE44-C0E0D8958360}" type="parTrans" cxnId="{5344CDDF-C32D-4D0A-9AE8-032A64BEB4A3}">
      <dgm:prSet/>
      <dgm:spPr/>
      <dgm:t>
        <a:bodyPr/>
        <a:lstStyle/>
        <a:p>
          <a:endParaRPr lang="en-US" sz="3000">
            <a:latin typeface="Calibri" panose="020F0502020204030204" pitchFamily="34" charset="0"/>
            <a:cs typeface="Calibri" panose="020F0502020204030204" pitchFamily="34" charset="0"/>
          </a:endParaRPr>
        </a:p>
      </dgm:t>
    </dgm:pt>
    <dgm:pt modelId="{9CF87B69-9F9F-456E-8C28-4C71A767952A}" type="sibTrans" cxnId="{5344CDDF-C32D-4D0A-9AE8-032A64BEB4A3}">
      <dgm:prSet/>
      <dgm:spPr/>
      <dgm:t>
        <a:bodyPr/>
        <a:lstStyle/>
        <a:p>
          <a:endParaRPr lang="en-US" sz="3000">
            <a:latin typeface="Calibri" panose="020F0502020204030204" pitchFamily="34" charset="0"/>
            <a:cs typeface="Calibri" panose="020F0502020204030204" pitchFamily="34" charset="0"/>
          </a:endParaRPr>
        </a:p>
      </dgm:t>
    </dgm:pt>
    <dgm:pt modelId="{AC3953E4-BCB7-4E36-B84A-8015FAAF5AE0}" type="pres">
      <dgm:prSet presAssocID="{E432792C-4683-460B-8C2C-E3684166E464}" presName="Name0" presStyleCnt="0">
        <dgm:presLayoutVars>
          <dgm:chMax val="7"/>
          <dgm:chPref val="7"/>
          <dgm:dir/>
        </dgm:presLayoutVars>
      </dgm:prSet>
      <dgm:spPr/>
    </dgm:pt>
    <dgm:pt modelId="{EBFD47AE-3475-4761-8A79-C73C35DD7F6D}" type="pres">
      <dgm:prSet presAssocID="{E432792C-4683-460B-8C2C-E3684166E464}" presName="Name1" presStyleCnt="0"/>
      <dgm:spPr/>
    </dgm:pt>
    <dgm:pt modelId="{6E567061-950C-4B2E-9A63-96DC96A367C8}" type="pres">
      <dgm:prSet presAssocID="{E432792C-4683-460B-8C2C-E3684166E464}" presName="cycle" presStyleCnt="0"/>
      <dgm:spPr/>
    </dgm:pt>
    <dgm:pt modelId="{8DECBDEB-2975-4018-873F-FE3C0AECEC12}" type="pres">
      <dgm:prSet presAssocID="{E432792C-4683-460B-8C2C-E3684166E464}" presName="srcNode" presStyleLbl="node1" presStyleIdx="0" presStyleCnt="4"/>
      <dgm:spPr/>
    </dgm:pt>
    <dgm:pt modelId="{620A8DB8-0569-4BF8-8AB9-63BF087919CF}" type="pres">
      <dgm:prSet presAssocID="{E432792C-4683-460B-8C2C-E3684166E464}" presName="conn" presStyleLbl="parChTrans1D2" presStyleIdx="0" presStyleCnt="1"/>
      <dgm:spPr/>
    </dgm:pt>
    <dgm:pt modelId="{D322DA67-28AC-47E0-9C2D-F393905A6896}" type="pres">
      <dgm:prSet presAssocID="{E432792C-4683-460B-8C2C-E3684166E464}" presName="extraNode" presStyleLbl="node1" presStyleIdx="0" presStyleCnt="4"/>
      <dgm:spPr/>
    </dgm:pt>
    <dgm:pt modelId="{4DF7EC8E-2C27-4414-9004-576BB4720269}" type="pres">
      <dgm:prSet presAssocID="{E432792C-4683-460B-8C2C-E3684166E464}" presName="dstNode" presStyleLbl="node1" presStyleIdx="0" presStyleCnt="4"/>
      <dgm:spPr/>
    </dgm:pt>
    <dgm:pt modelId="{E536B88F-8FC2-4CA7-958C-821C131E4CDF}" type="pres">
      <dgm:prSet presAssocID="{60B14AE1-BE8B-48F5-B9E4-627E3E3910A2}" presName="text_1" presStyleLbl="node1" presStyleIdx="0" presStyleCnt="4">
        <dgm:presLayoutVars>
          <dgm:bulletEnabled val="1"/>
        </dgm:presLayoutVars>
      </dgm:prSet>
      <dgm:spPr/>
    </dgm:pt>
    <dgm:pt modelId="{B224FC0C-B968-4632-913A-E223C5925D65}" type="pres">
      <dgm:prSet presAssocID="{60B14AE1-BE8B-48F5-B9E4-627E3E3910A2}" presName="accent_1" presStyleCnt="0"/>
      <dgm:spPr/>
    </dgm:pt>
    <dgm:pt modelId="{C2E29C9B-1B04-4D0F-884B-53184464A0CF}" type="pres">
      <dgm:prSet presAssocID="{60B14AE1-BE8B-48F5-B9E4-627E3E3910A2}" presName="accentRepeatNode" presStyleLbl="solidFgAcc1" presStyleIdx="0" presStyleCnt="4" custLinFactNeighborX="4039" custLinFactNeighborY="1536"/>
      <dgm:spPr>
        <a:blipFill rotWithShape="0">
          <a:blip xmlns:r="http://schemas.openxmlformats.org/officeDocument/2006/relationships" r:embed="rId1"/>
          <a:stretch>
            <a:fillRect/>
          </a:stretch>
        </a:blipFill>
      </dgm:spPr>
    </dgm:pt>
    <dgm:pt modelId="{975311A0-1439-46E2-8E1D-CB01AD834F95}" type="pres">
      <dgm:prSet presAssocID="{A9FE6BEA-BBFC-4D82-BFF8-16CA57ADEB27}" presName="text_2" presStyleLbl="node1" presStyleIdx="1" presStyleCnt="4">
        <dgm:presLayoutVars>
          <dgm:bulletEnabled val="1"/>
        </dgm:presLayoutVars>
      </dgm:prSet>
      <dgm:spPr/>
    </dgm:pt>
    <dgm:pt modelId="{45EBFAEE-A058-4127-A3E5-7248AE19A003}" type="pres">
      <dgm:prSet presAssocID="{A9FE6BEA-BBFC-4D82-BFF8-16CA57ADEB27}" presName="accent_2" presStyleCnt="0"/>
      <dgm:spPr/>
    </dgm:pt>
    <dgm:pt modelId="{C62BC85C-B34C-4F35-85DD-EF9C4FBEF2CF}" type="pres">
      <dgm:prSet presAssocID="{A9FE6BEA-BBFC-4D82-BFF8-16CA57ADEB27}" presName="accentRepeatNode" presStyleLbl="solidFgAcc1" presStyleIdx="1" presStyleCnt="4"/>
      <dgm:spPr>
        <a:blipFill rotWithShape="0">
          <a:blip xmlns:r="http://schemas.openxmlformats.org/officeDocument/2006/relationships" r:embed="rId1"/>
          <a:stretch>
            <a:fillRect/>
          </a:stretch>
        </a:blipFill>
      </dgm:spPr>
    </dgm:pt>
    <dgm:pt modelId="{5A4A04A5-4D00-4442-97C2-694047FE6AAC}" type="pres">
      <dgm:prSet presAssocID="{E6BC8EA5-EB83-422B-B458-DFB17713B422}" presName="text_3" presStyleLbl="node1" presStyleIdx="2" presStyleCnt="4" custScaleY="157423">
        <dgm:presLayoutVars>
          <dgm:bulletEnabled val="1"/>
        </dgm:presLayoutVars>
      </dgm:prSet>
      <dgm:spPr/>
    </dgm:pt>
    <dgm:pt modelId="{06872AE0-259D-4370-8B17-F0CF7B37B995}" type="pres">
      <dgm:prSet presAssocID="{E6BC8EA5-EB83-422B-B458-DFB17713B422}" presName="accent_3" presStyleCnt="0"/>
      <dgm:spPr/>
    </dgm:pt>
    <dgm:pt modelId="{75410455-6758-4137-A48C-492062AAE167}" type="pres">
      <dgm:prSet presAssocID="{E6BC8EA5-EB83-422B-B458-DFB17713B422}" presName="accentRepeatNode" presStyleLbl="solidFgAcc1" presStyleIdx="2" presStyleCnt="4"/>
      <dgm:spPr>
        <a:blipFill rotWithShape="0">
          <a:blip xmlns:r="http://schemas.openxmlformats.org/officeDocument/2006/relationships" r:embed="rId1"/>
          <a:stretch>
            <a:fillRect/>
          </a:stretch>
        </a:blipFill>
      </dgm:spPr>
    </dgm:pt>
    <dgm:pt modelId="{23AE5678-694C-4451-A071-1DA6A8872D1A}" type="pres">
      <dgm:prSet presAssocID="{5DD040F2-CC33-4F77-8813-6E723B6EA7B7}" presName="text_4" presStyleLbl="node1" presStyleIdx="3" presStyleCnt="4">
        <dgm:presLayoutVars>
          <dgm:bulletEnabled val="1"/>
        </dgm:presLayoutVars>
      </dgm:prSet>
      <dgm:spPr/>
    </dgm:pt>
    <dgm:pt modelId="{E4CBC7FB-330E-4280-9192-B2EEC750B62F}" type="pres">
      <dgm:prSet presAssocID="{5DD040F2-CC33-4F77-8813-6E723B6EA7B7}" presName="accent_4" presStyleCnt="0"/>
      <dgm:spPr/>
    </dgm:pt>
    <dgm:pt modelId="{A98F9A17-EE34-4534-B6D3-B3E4A48124DD}" type="pres">
      <dgm:prSet presAssocID="{5DD040F2-CC33-4F77-8813-6E723B6EA7B7}" presName="accentRepeatNode" presStyleLbl="solidFgAcc1" presStyleIdx="3" presStyleCnt="4" custLinFactNeighborX="-10433" custLinFactNeighborY="-6716"/>
      <dgm:spPr>
        <a:blipFill rotWithShape="0">
          <a:blip xmlns:r="http://schemas.openxmlformats.org/officeDocument/2006/relationships" r:embed="rId2"/>
          <a:stretch>
            <a:fillRect/>
          </a:stretch>
        </a:blipFill>
      </dgm:spPr>
    </dgm:pt>
  </dgm:ptLst>
  <dgm:cxnLst>
    <dgm:cxn modelId="{B76E3621-0090-411E-A61A-31D717923D34}" type="presOf" srcId="{3BC74C00-D5AA-4C59-BBD7-8DB4C360FB0A}" destId="{620A8DB8-0569-4BF8-8AB9-63BF087919CF}" srcOrd="0" destOrd="0" presId="urn:microsoft.com/office/officeart/2008/layout/VerticalCurvedList"/>
    <dgm:cxn modelId="{1DD5E36A-F6AE-4F9F-82F0-92D1A7EDE24D}" srcId="{E432792C-4683-460B-8C2C-E3684166E464}" destId="{E6BC8EA5-EB83-422B-B458-DFB17713B422}" srcOrd="2" destOrd="0" parTransId="{94E50FCB-B4C9-4013-8A7A-F9F938219D09}" sibTransId="{E3882867-2CD3-4EE7-89A7-966C874E910B}"/>
    <dgm:cxn modelId="{D5F21B4D-D4C8-474D-9D58-154ADD817668}" type="presOf" srcId="{60B14AE1-BE8B-48F5-B9E4-627E3E3910A2}" destId="{E536B88F-8FC2-4CA7-958C-821C131E4CDF}" srcOrd="0" destOrd="0" presId="urn:microsoft.com/office/officeart/2008/layout/VerticalCurvedList"/>
    <dgm:cxn modelId="{85C5BE70-23F4-4577-90B6-102FA0E03392}" type="presOf" srcId="{E6BC8EA5-EB83-422B-B458-DFB17713B422}" destId="{5A4A04A5-4D00-4442-97C2-694047FE6AAC}" srcOrd="0" destOrd="0" presId="urn:microsoft.com/office/officeart/2008/layout/VerticalCurvedList"/>
    <dgm:cxn modelId="{F5854797-1E85-48C8-B7B5-D0481EF3BE54}" srcId="{E432792C-4683-460B-8C2C-E3684166E464}" destId="{A9FE6BEA-BBFC-4D82-BFF8-16CA57ADEB27}" srcOrd="1" destOrd="0" parTransId="{3D7774BA-4780-49A7-BFAD-BD025F952648}" sibTransId="{0524CFC9-0D50-4F79-8898-EE592AD3289A}"/>
    <dgm:cxn modelId="{B547E197-3BAF-4F88-8DF3-8B3042EACD5D}" type="presOf" srcId="{A9FE6BEA-BBFC-4D82-BFF8-16CA57ADEB27}" destId="{975311A0-1439-46E2-8E1D-CB01AD834F95}" srcOrd="0" destOrd="0" presId="urn:microsoft.com/office/officeart/2008/layout/VerticalCurvedList"/>
    <dgm:cxn modelId="{5EAFEF98-FA33-4A3F-9B82-C3FEAF14962D}" srcId="{E432792C-4683-460B-8C2C-E3684166E464}" destId="{60B14AE1-BE8B-48F5-B9E4-627E3E3910A2}" srcOrd="0" destOrd="0" parTransId="{A5C10E73-2194-4800-BEC0-22186DB3F0C3}" sibTransId="{3BC74C00-D5AA-4C59-BBD7-8DB4C360FB0A}"/>
    <dgm:cxn modelId="{BF941FC0-236E-4A9D-9CA4-DE396DF0E4B9}" type="presOf" srcId="{5DD040F2-CC33-4F77-8813-6E723B6EA7B7}" destId="{23AE5678-694C-4451-A071-1DA6A8872D1A}" srcOrd="0" destOrd="0" presId="urn:microsoft.com/office/officeart/2008/layout/VerticalCurvedList"/>
    <dgm:cxn modelId="{FC66B1DD-C89E-43E5-A19E-1363B09A9F45}" type="presOf" srcId="{E432792C-4683-460B-8C2C-E3684166E464}" destId="{AC3953E4-BCB7-4E36-B84A-8015FAAF5AE0}" srcOrd="0" destOrd="0" presId="urn:microsoft.com/office/officeart/2008/layout/VerticalCurvedList"/>
    <dgm:cxn modelId="{5344CDDF-C32D-4D0A-9AE8-032A64BEB4A3}" srcId="{E432792C-4683-460B-8C2C-E3684166E464}" destId="{5DD040F2-CC33-4F77-8813-6E723B6EA7B7}" srcOrd="3" destOrd="0" parTransId="{159B1FD7-D1A0-42D5-BE44-C0E0D8958360}" sibTransId="{9CF87B69-9F9F-456E-8C28-4C71A767952A}"/>
    <dgm:cxn modelId="{0803FFE9-CF76-4DC2-9AAE-97E551545081}" type="presParOf" srcId="{AC3953E4-BCB7-4E36-B84A-8015FAAF5AE0}" destId="{EBFD47AE-3475-4761-8A79-C73C35DD7F6D}" srcOrd="0" destOrd="0" presId="urn:microsoft.com/office/officeart/2008/layout/VerticalCurvedList"/>
    <dgm:cxn modelId="{046B1926-8596-47B2-A1E6-CB5C9E1DCC4C}" type="presParOf" srcId="{EBFD47AE-3475-4761-8A79-C73C35DD7F6D}" destId="{6E567061-950C-4B2E-9A63-96DC96A367C8}" srcOrd="0" destOrd="0" presId="urn:microsoft.com/office/officeart/2008/layout/VerticalCurvedList"/>
    <dgm:cxn modelId="{0F468652-48C1-4EA2-9E5C-19062C564D63}" type="presParOf" srcId="{6E567061-950C-4B2E-9A63-96DC96A367C8}" destId="{8DECBDEB-2975-4018-873F-FE3C0AECEC12}" srcOrd="0" destOrd="0" presId="urn:microsoft.com/office/officeart/2008/layout/VerticalCurvedList"/>
    <dgm:cxn modelId="{70F94A50-869E-495F-8B5F-36BC278E716A}" type="presParOf" srcId="{6E567061-950C-4B2E-9A63-96DC96A367C8}" destId="{620A8DB8-0569-4BF8-8AB9-63BF087919CF}" srcOrd="1" destOrd="0" presId="urn:microsoft.com/office/officeart/2008/layout/VerticalCurvedList"/>
    <dgm:cxn modelId="{6243A819-1CBF-4B97-8C90-6C762D606ADD}" type="presParOf" srcId="{6E567061-950C-4B2E-9A63-96DC96A367C8}" destId="{D322DA67-28AC-47E0-9C2D-F393905A6896}" srcOrd="2" destOrd="0" presId="urn:microsoft.com/office/officeart/2008/layout/VerticalCurvedList"/>
    <dgm:cxn modelId="{350B2E05-5F30-4455-8DEB-A389A6A7437A}" type="presParOf" srcId="{6E567061-950C-4B2E-9A63-96DC96A367C8}" destId="{4DF7EC8E-2C27-4414-9004-576BB4720269}" srcOrd="3" destOrd="0" presId="urn:microsoft.com/office/officeart/2008/layout/VerticalCurvedList"/>
    <dgm:cxn modelId="{B00FEC2F-1214-4DB8-97F3-3271F1300D1D}" type="presParOf" srcId="{EBFD47AE-3475-4761-8A79-C73C35DD7F6D}" destId="{E536B88F-8FC2-4CA7-958C-821C131E4CDF}" srcOrd="1" destOrd="0" presId="urn:microsoft.com/office/officeart/2008/layout/VerticalCurvedList"/>
    <dgm:cxn modelId="{8C9267D2-7173-4535-88C5-5DFB769486B7}" type="presParOf" srcId="{EBFD47AE-3475-4761-8A79-C73C35DD7F6D}" destId="{B224FC0C-B968-4632-913A-E223C5925D65}" srcOrd="2" destOrd="0" presId="urn:microsoft.com/office/officeart/2008/layout/VerticalCurvedList"/>
    <dgm:cxn modelId="{3D88120D-0800-4971-AB7A-4DBF0F8DA78D}" type="presParOf" srcId="{B224FC0C-B968-4632-913A-E223C5925D65}" destId="{C2E29C9B-1B04-4D0F-884B-53184464A0CF}" srcOrd="0" destOrd="0" presId="urn:microsoft.com/office/officeart/2008/layout/VerticalCurvedList"/>
    <dgm:cxn modelId="{FF22FF7B-D991-4A2C-87F1-9350236BD959}" type="presParOf" srcId="{EBFD47AE-3475-4761-8A79-C73C35DD7F6D}" destId="{975311A0-1439-46E2-8E1D-CB01AD834F95}" srcOrd="3" destOrd="0" presId="urn:microsoft.com/office/officeart/2008/layout/VerticalCurvedList"/>
    <dgm:cxn modelId="{DB90A3B8-12D2-412F-802B-578E96A88D51}" type="presParOf" srcId="{EBFD47AE-3475-4761-8A79-C73C35DD7F6D}" destId="{45EBFAEE-A058-4127-A3E5-7248AE19A003}" srcOrd="4" destOrd="0" presId="urn:microsoft.com/office/officeart/2008/layout/VerticalCurvedList"/>
    <dgm:cxn modelId="{0767E0C7-1BAA-4A7B-B79A-209612477B19}" type="presParOf" srcId="{45EBFAEE-A058-4127-A3E5-7248AE19A003}" destId="{C62BC85C-B34C-4F35-85DD-EF9C4FBEF2CF}" srcOrd="0" destOrd="0" presId="urn:microsoft.com/office/officeart/2008/layout/VerticalCurvedList"/>
    <dgm:cxn modelId="{67DF4BAD-6E37-4ED5-A566-FC796546D814}" type="presParOf" srcId="{EBFD47AE-3475-4761-8A79-C73C35DD7F6D}" destId="{5A4A04A5-4D00-4442-97C2-694047FE6AAC}" srcOrd="5" destOrd="0" presId="urn:microsoft.com/office/officeart/2008/layout/VerticalCurvedList"/>
    <dgm:cxn modelId="{F0323098-8DE4-4C2A-86FE-146555B7918E}" type="presParOf" srcId="{EBFD47AE-3475-4761-8A79-C73C35DD7F6D}" destId="{06872AE0-259D-4370-8B17-F0CF7B37B995}" srcOrd="6" destOrd="0" presId="urn:microsoft.com/office/officeart/2008/layout/VerticalCurvedList"/>
    <dgm:cxn modelId="{D4E5D375-229A-4EA8-9E41-784566720B82}" type="presParOf" srcId="{06872AE0-259D-4370-8B17-F0CF7B37B995}" destId="{75410455-6758-4137-A48C-492062AAE167}" srcOrd="0" destOrd="0" presId="urn:microsoft.com/office/officeart/2008/layout/VerticalCurvedList"/>
    <dgm:cxn modelId="{1989E550-7EC2-44B3-9E6D-8C3260FF614E}" type="presParOf" srcId="{EBFD47AE-3475-4761-8A79-C73C35DD7F6D}" destId="{23AE5678-694C-4451-A071-1DA6A8872D1A}" srcOrd="7" destOrd="0" presId="urn:microsoft.com/office/officeart/2008/layout/VerticalCurvedList"/>
    <dgm:cxn modelId="{7A1701FA-3384-4DE1-A918-8BA3A90FECDC}" type="presParOf" srcId="{EBFD47AE-3475-4761-8A79-C73C35DD7F6D}" destId="{E4CBC7FB-330E-4280-9192-B2EEC750B62F}" srcOrd="8" destOrd="0" presId="urn:microsoft.com/office/officeart/2008/layout/VerticalCurvedList"/>
    <dgm:cxn modelId="{75E8A0F6-F9D9-4910-A42B-99C7B2E4C994}" type="presParOf" srcId="{E4CBC7FB-330E-4280-9192-B2EEC750B62F}" destId="{A98F9A17-EE34-4534-B6D3-B3E4A48124D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22D11C-167D-442A-B670-C2D9056104A8}" type="doc">
      <dgm:prSet loTypeId="urn:microsoft.com/office/officeart/2009/3/layout/StepUpProcess" loCatId="process" qsTypeId="urn:microsoft.com/office/officeart/2005/8/quickstyle/simple2" qsCatId="simple" csTypeId="urn:microsoft.com/office/officeart/2005/8/colors/accent2_3" csCatId="accent2" phldr="1"/>
      <dgm:spPr/>
    </dgm:pt>
    <dgm:pt modelId="{CBFAD42E-BC13-4677-A698-C8417C853277}">
      <dgm:prSet phldrT="[Text]" custT="1"/>
      <dgm:spPr/>
      <dgm:t>
        <a:bodyPr/>
        <a:lstStyle/>
        <a:p>
          <a:pPr>
            <a:spcAft>
              <a:spcPct val="35000"/>
            </a:spcAft>
          </a:pPr>
          <a:r>
            <a:rPr lang="en-US" sz="1600" b="1"/>
            <a:t>Step 2 </a:t>
          </a:r>
          <a:r>
            <a:rPr lang="en-US" sz="1400" b="0" u="sng"/>
            <a:t>Pri</a:t>
          </a:r>
          <a:r>
            <a:rPr lang="en-US" sz="1400" u="sng"/>
            <a:t>ncipals</a:t>
          </a:r>
          <a:r>
            <a:rPr lang="en-US" sz="1400"/>
            <a:t> Workshop   FY </a:t>
          </a:r>
          <a:r>
            <a:rPr lang="en-US" sz="1400">
              <a:latin typeface="Arial"/>
            </a:rPr>
            <a:t>26</a:t>
          </a:r>
          <a:r>
            <a:rPr lang="en-US" sz="1400"/>
            <a:t> Budget</a:t>
          </a:r>
        </a:p>
        <a:p>
          <a:pPr>
            <a:spcAft>
              <a:spcPct val="35000"/>
            </a:spcAft>
          </a:pPr>
          <a:r>
            <a:rPr lang="en-US" sz="1200">
              <a:solidFill>
                <a:srgbClr val="FF0000"/>
              </a:solidFill>
              <a:latin typeface="Calibri"/>
              <a:ea typeface="Calibri"/>
              <a:cs typeface="Times New Roman"/>
            </a:rPr>
            <a:t>January 15</a:t>
          </a:r>
          <a:r>
            <a:rPr lang="en-US" sz="1200">
              <a:latin typeface="Calibri"/>
              <a:ea typeface="Calibri"/>
              <a:cs typeface="Times New Roman"/>
            </a:rPr>
            <a:t> </a:t>
          </a:r>
          <a:r>
            <a:rPr lang="en-US" sz="1200" baseline="30000">
              <a:latin typeface="Calibri"/>
              <a:ea typeface="Calibri"/>
              <a:cs typeface="Times New Roman"/>
            </a:rPr>
            <a:t> </a:t>
          </a:r>
          <a:endParaRPr lang="en-US" sz="1200">
            <a:latin typeface="Calibri"/>
            <a:ea typeface="Calibri"/>
            <a:cs typeface="Times New Roman"/>
          </a:endParaRPr>
        </a:p>
      </dgm:t>
    </dgm:pt>
    <dgm:pt modelId="{3607CAB8-443E-4D12-94DD-94CB93172344}" type="parTrans" cxnId="{7782ACAD-5FAA-4E48-961E-E575494BDE88}">
      <dgm:prSet/>
      <dgm:spPr/>
      <dgm:t>
        <a:bodyPr/>
        <a:lstStyle/>
        <a:p>
          <a:endParaRPr lang="en-US"/>
        </a:p>
      </dgm:t>
    </dgm:pt>
    <dgm:pt modelId="{972FF622-4B2D-4CD6-BD1A-DCBE5152596B}" type="sibTrans" cxnId="{7782ACAD-5FAA-4E48-961E-E575494BDE88}">
      <dgm:prSet/>
      <dgm:spPr/>
      <dgm:t>
        <a:bodyPr/>
        <a:lstStyle/>
        <a:p>
          <a:endParaRPr lang="en-US"/>
        </a:p>
      </dgm:t>
    </dgm:pt>
    <dgm:pt modelId="{9BB649CE-74CD-4483-9383-CCF688F359CC}">
      <dgm:prSet phldrT="[Text]" custT="1"/>
      <dgm:spPr/>
      <dgm:t>
        <a:bodyPr/>
        <a:lstStyle/>
        <a:p>
          <a:pPr rtl="0">
            <a:spcAft>
              <a:spcPct val="35000"/>
            </a:spcAft>
          </a:pPr>
          <a:r>
            <a:rPr lang="en-US" sz="1600" b="1"/>
            <a:t>Step 4         </a:t>
          </a:r>
          <a:r>
            <a:rPr lang="en-US" sz="1400"/>
            <a:t> </a:t>
          </a:r>
          <a:r>
            <a:rPr lang="en-US" sz="1400" u="sng"/>
            <a:t>Principals</a:t>
          </a:r>
          <a:r>
            <a:rPr lang="en-US" sz="1400">
              <a:latin typeface="Arial"/>
            </a:rPr>
            <a:t>    Cluster</a:t>
          </a:r>
          <a:r>
            <a:rPr lang="en-US" sz="1400"/>
            <a:t> Supt. Discussions</a:t>
          </a:r>
          <a:endParaRPr lang="en-US" sz="1200" b="0" kern="1200">
            <a:latin typeface="Times New Roman"/>
            <a:ea typeface="Calibri"/>
            <a:cs typeface="Times New Roman"/>
          </a:endParaRPr>
        </a:p>
      </dgm:t>
    </dgm:pt>
    <dgm:pt modelId="{637D4CDB-F178-4FDF-A411-3E5665E32BA7}" type="parTrans" cxnId="{CB60929E-05E0-4ABA-9631-BA5D2C827681}">
      <dgm:prSet/>
      <dgm:spPr/>
      <dgm:t>
        <a:bodyPr/>
        <a:lstStyle/>
        <a:p>
          <a:endParaRPr lang="en-US"/>
        </a:p>
      </dgm:t>
    </dgm:pt>
    <dgm:pt modelId="{FAEB3748-C727-4F1E-8F4D-E9B2C7C7BF69}" type="sibTrans" cxnId="{CB60929E-05E0-4ABA-9631-BA5D2C827681}">
      <dgm:prSet/>
      <dgm:spPr/>
      <dgm:t>
        <a:bodyPr/>
        <a:lstStyle/>
        <a:p>
          <a:endParaRPr lang="en-US"/>
        </a:p>
      </dgm:t>
    </dgm:pt>
    <dgm:pt modelId="{F8924C73-4D86-4725-8FB1-57E56105EE84}">
      <dgm:prSet phldrT="[Text]" custT="1"/>
      <dgm:spPr/>
      <dgm:t>
        <a:bodyPr/>
        <a:lstStyle/>
        <a:p>
          <a:pPr rtl="0"/>
          <a:r>
            <a:rPr lang="en-US" sz="1600" b="1"/>
            <a:t>Step 1                             </a:t>
          </a:r>
          <a:r>
            <a:rPr lang="en-US" sz="1400">
              <a:latin typeface="Arial"/>
            </a:rPr>
            <a:t>Update</a:t>
          </a:r>
          <a:r>
            <a:rPr lang="en-US" sz="1400" b="0"/>
            <a:t> </a:t>
          </a:r>
          <a:r>
            <a:rPr lang="en-US" sz="1400"/>
            <a:t>Strategic Plan</a:t>
          </a:r>
          <a:r>
            <a:rPr lang="en-US" sz="1400">
              <a:latin typeface="Arial"/>
            </a:rPr>
            <a:t> &amp; Rank Priorities</a:t>
          </a:r>
          <a:endParaRPr lang="en-US" sz="1400"/>
        </a:p>
      </dgm:t>
    </dgm:pt>
    <dgm:pt modelId="{1B894931-2724-420C-8A61-7C1E70BABCF8}" type="parTrans" cxnId="{85C7FFCE-9954-46A8-B2FC-659A90715629}">
      <dgm:prSet/>
      <dgm:spPr/>
      <dgm:t>
        <a:bodyPr/>
        <a:lstStyle/>
        <a:p>
          <a:endParaRPr lang="en-US"/>
        </a:p>
      </dgm:t>
    </dgm:pt>
    <dgm:pt modelId="{F73DC8A2-0FB7-4E4A-BE47-3082F4A8C365}" type="sibTrans" cxnId="{85C7FFCE-9954-46A8-B2FC-659A90715629}">
      <dgm:prSet/>
      <dgm:spPr/>
      <dgm:t>
        <a:bodyPr/>
        <a:lstStyle/>
        <a:p>
          <a:endParaRPr lang="en-US"/>
        </a:p>
      </dgm:t>
    </dgm:pt>
    <dgm:pt modelId="{6C3A5691-9935-4850-A7F8-C5616876CEF5}">
      <dgm:prSet phldrT="[Text]" custT="1"/>
      <dgm:spPr/>
      <dgm:t>
        <a:bodyPr/>
        <a:lstStyle/>
        <a:p>
          <a:r>
            <a:rPr lang="en-US" sz="1600" b="1" kern="1200"/>
            <a:t>Step 7               </a:t>
          </a:r>
          <a:r>
            <a:rPr lang="en-US" sz="1400" b="0" u="sng" kern="1200">
              <a:latin typeface="+mn-lt"/>
            </a:rPr>
            <a:t>Principals</a:t>
          </a:r>
          <a:r>
            <a:rPr lang="en-US" sz="1600" b="1" kern="1200"/>
            <a:t> </a:t>
          </a:r>
          <a:r>
            <a:rPr lang="en-US" sz="1400" b="0" kern="1200"/>
            <a:t>HR Staffing Conferences Begin</a:t>
          </a:r>
          <a:endParaRPr lang="en-US" sz="1200" kern="1200">
            <a:latin typeface="Calibri"/>
            <a:ea typeface="Times New Roman" panose="02020603050405020304" pitchFamily="18" charset="0"/>
            <a:cs typeface="Times New Roman"/>
          </a:endParaRPr>
        </a:p>
        <a:p>
          <a:pPr rtl="0"/>
          <a:r>
            <a:rPr lang="en-US" sz="1200" kern="1200">
              <a:solidFill>
                <a:srgbClr val="FF0000"/>
              </a:solidFill>
              <a:latin typeface="Calibri"/>
              <a:ea typeface="Calibri"/>
              <a:cs typeface="Times New Roman"/>
            </a:rPr>
            <a:t>Feb. 24-27  </a:t>
          </a:r>
          <a:r>
            <a:rPr lang="en-US" sz="1200" kern="1200">
              <a:latin typeface="Calibri"/>
              <a:ea typeface="Times New Roman" panose="02020603050405020304" pitchFamily="18" charset="0"/>
              <a:cs typeface="Times New Roman"/>
            </a:rPr>
            <a:t> </a:t>
          </a:r>
          <a:endParaRPr lang="en-US" sz="1200" kern="1200">
            <a:latin typeface="Calibri"/>
            <a:cs typeface="Times New Roman"/>
          </a:endParaRPr>
        </a:p>
      </dgm:t>
    </dgm:pt>
    <dgm:pt modelId="{514B3F9E-6E52-4BB9-8D2A-A86237788CB3}" type="parTrans" cxnId="{5807ED4F-AD2F-4A0C-923E-4718945AB630}">
      <dgm:prSet/>
      <dgm:spPr/>
      <dgm:t>
        <a:bodyPr/>
        <a:lstStyle/>
        <a:p>
          <a:endParaRPr lang="en-US"/>
        </a:p>
      </dgm:t>
    </dgm:pt>
    <dgm:pt modelId="{546C7B9D-8902-484B-93BB-F909DF1C9C2A}" type="sibTrans" cxnId="{5807ED4F-AD2F-4A0C-923E-4718945AB630}">
      <dgm:prSet/>
      <dgm:spPr/>
      <dgm:t>
        <a:bodyPr/>
        <a:lstStyle/>
        <a:p>
          <a:endParaRPr lang="en-US"/>
        </a:p>
      </dgm:t>
    </dgm:pt>
    <dgm:pt modelId="{CC1B2A00-68A2-416B-8F3C-D16E0AA80116}">
      <dgm:prSet phldrT="[Text]" custT="1"/>
      <dgm:spPr/>
      <dgm:t>
        <a:bodyPr/>
        <a:lstStyle/>
        <a:p>
          <a:pPr>
            <a:lnSpc>
              <a:spcPct val="90000"/>
            </a:lnSpc>
            <a:spcAft>
              <a:spcPct val="35000"/>
            </a:spcAft>
          </a:pPr>
          <a:r>
            <a:rPr lang="en-US" sz="1600" b="1" kern="1200"/>
            <a:t>Step 3              </a:t>
          </a:r>
          <a:r>
            <a:rPr lang="en-US" sz="1400" u="sng" kern="1200"/>
            <a:t>GO Team</a:t>
          </a:r>
          <a:r>
            <a:rPr lang="en-US" sz="1400" kern="1200"/>
            <a:t> Initial Budget Session</a:t>
          </a:r>
        </a:p>
        <a:p>
          <a:pPr rtl="0">
            <a:lnSpc>
              <a:spcPct val="90000"/>
            </a:lnSpc>
            <a:spcAft>
              <a:spcPct val="35000"/>
            </a:spcAft>
          </a:pPr>
          <a:r>
            <a:rPr lang="en-US" sz="1200" kern="1200">
              <a:solidFill>
                <a:srgbClr val="FF0000"/>
              </a:solidFill>
              <a:latin typeface="Calibri"/>
              <a:ea typeface="Calibri"/>
              <a:cs typeface="Times New Roman"/>
            </a:rPr>
            <a:t>January 15-31</a:t>
          </a:r>
          <a:r>
            <a:rPr lang="en-US" sz="1200" kern="1200">
              <a:latin typeface="Calibri"/>
            </a:rPr>
            <a:t> </a:t>
          </a:r>
          <a:endParaRPr lang="en-US" sz="1200" kern="1200"/>
        </a:p>
      </dgm:t>
    </dgm:pt>
    <dgm:pt modelId="{E0AF48FA-BB2A-4769-9C7A-86CFCDC01851}" type="sibTrans" cxnId="{30D3722B-C493-4CAF-A512-A778465F5D27}">
      <dgm:prSet/>
      <dgm:spPr/>
      <dgm:t>
        <a:bodyPr/>
        <a:lstStyle/>
        <a:p>
          <a:endParaRPr lang="en-US"/>
        </a:p>
      </dgm:t>
    </dgm:pt>
    <dgm:pt modelId="{E1AC98EC-CA43-46FF-BBD5-6CA3998B2768}" type="parTrans" cxnId="{30D3722B-C493-4CAF-A512-A778465F5D27}">
      <dgm:prSet/>
      <dgm:spPr/>
      <dgm:t>
        <a:bodyPr/>
        <a:lstStyle/>
        <a:p>
          <a:endParaRPr lang="en-US"/>
        </a:p>
      </dgm:t>
    </dgm:pt>
    <dgm:pt modelId="{21558AD2-F25A-4064-8C41-8BABC31C233B}">
      <dgm:prSet phldrT="[Text]" custT="1"/>
      <dgm:spPr/>
      <dgm:t>
        <a:bodyPr/>
        <a:lstStyle/>
        <a:p>
          <a:pPr>
            <a:lnSpc>
              <a:spcPct val="90000"/>
            </a:lnSpc>
            <a:spcAft>
              <a:spcPct val="35000"/>
            </a:spcAft>
          </a:pPr>
          <a:r>
            <a:rPr lang="en-US" sz="1600" b="1" kern="1200"/>
            <a:t>Step 8</a:t>
          </a:r>
          <a:r>
            <a:rPr lang="en-US" sz="1600" b="1" kern="1200">
              <a:latin typeface="Arial"/>
            </a:rPr>
            <a:t>*</a:t>
          </a:r>
          <a:r>
            <a:rPr lang="en-US" sz="1600" b="1" kern="1200"/>
            <a:t>      </a:t>
          </a:r>
          <a:r>
            <a:rPr lang="en-US" sz="1400" u="sng" kern="1200"/>
            <a:t>GO Team</a:t>
          </a:r>
          <a:r>
            <a:rPr lang="en-US" sz="1400" kern="1200"/>
            <a:t> Final Budget Approval Meeting</a:t>
          </a:r>
        </a:p>
        <a:p>
          <a:pPr>
            <a:lnSpc>
              <a:spcPct val="90000"/>
            </a:lnSpc>
            <a:spcAft>
              <a:spcPct val="35000"/>
            </a:spcAft>
          </a:pPr>
          <a:r>
            <a:rPr lang="en-US" sz="1200" kern="1200">
              <a:solidFill>
                <a:srgbClr val="FF0000"/>
              </a:solidFill>
              <a:latin typeface="Calibri"/>
              <a:ea typeface="Calibri"/>
              <a:cs typeface="Times New Roman"/>
            </a:rPr>
            <a:t>Budgets Approved by  March 14</a:t>
          </a:r>
        </a:p>
      </dgm:t>
    </dgm:pt>
    <dgm:pt modelId="{E80B1696-2BA6-4E24-B4E5-695AF1A5F70E}" type="parTrans" cxnId="{18570773-4CDF-4C71-8E3E-1C3008BB213E}">
      <dgm:prSet/>
      <dgm:spPr/>
      <dgm:t>
        <a:bodyPr/>
        <a:lstStyle/>
        <a:p>
          <a:endParaRPr lang="en-US"/>
        </a:p>
      </dgm:t>
    </dgm:pt>
    <dgm:pt modelId="{81C21B7B-EDC2-410D-955E-9B1B40652905}" type="sibTrans" cxnId="{18570773-4CDF-4C71-8E3E-1C3008BB213E}">
      <dgm:prSet/>
      <dgm:spPr/>
      <dgm:t>
        <a:bodyPr/>
        <a:lstStyle/>
        <a:p>
          <a:endParaRPr lang="en-US"/>
        </a:p>
      </dgm:t>
    </dgm:pt>
    <dgm:pt modelId="{C8D17AA3-A208-483B-8C96-381C095C31D7}">
      <dgm:prSet custT="1"/>
      <dgm:spPr/>
      <dgm:t>
        <a:bodyPr/>
        <a:lstStyle/>
        <a:p>
          <a:r>
            <a:rPr lang="en-US" sz="1600" b="1" kern="1200">
              <a:latin typeface="Arial"/>
              <a:ea typeface="+mn-ea"/>
              <a:cs typeface="+mn-cs"/>
            </a:rPr>
            <a:t>Step 6  </a:t>
          </a:r>
          <a:r>
            <a:rPr lang="en-US" sz="1200" b="1" kern="1200"/>
            <a:t>          </a:t>
          </a:r>
          <a:r>
            <a:rPr lang="en-US" sz="1200" b="0" kern="1200"/>
            <a:t> </a:t>
          </a:r>
          <a:r>
            <a:rPr lang="en-US" sz="1400" b="0" kern="1200">
              <a:latin typeface="Arial"/>
              <a:ea typeface="+mn-ea"/>
              <a:cs typeface="+mn-cs"/>
            </a:rPr>
            <a:t>Cluster Supt. Review </a:t>
          </a:r>
          <a:r>
            <a:rPr lang="en-US" sz="1200" b="0" kern="1200"/>
            <a:t> </a:t>
          </a:r>
          <a:r>
            <a:rPr lang="en-US" sz="1200" kern="1200">
              <a:solidFill>
                <a:srgbClr val="FF0000"/>
              </a:solidFill>
              <a:latin typeface="Calibri"/>
              <a:ea typeface="Calibri"/>
              <a:cs typeface="Times New Roman"/>
            </a:rPr>
            <a:t>February 17-21</a:t>
          </a:r>
        </a:p>
      </dgm:t>
    </dgm:pt>
    <dgm:pt modelId="{3B997098-82AB-4C74-8419-5363C0AB47F2}" type="parTrans" cxnId="{6A345170-34F9-4D71-8B6E-678F979FD037}">
      <dgm:prSet/>
      <dgm:spPr/>
      <dgm:t>
        <a:bodyPr/>
        <a:lstStyle/>
        <a:p>
          <a:endParaRPr lang="en-US"/>
        </a:p>
      </dgm:t>
    </dgm:pt>
    <dgm:pt modelId="{A93F8B36-2852-4C1B-84AF-7AD526917B0A}" type="sibTrans" cxnId="{6A345170-34F9-4D71-8B6E-678F979FD037}">
      <dgm:prSet/>
      <dgm:spPr/>
      <dgm:t>
        <a:bodyPr/>
        <a:lstStyle/>
        <a:p>
          <a:endParaRPr lang="en-US"/>
        </a:p>
      </dgm:t>
    </dgm:pt>
    <dgm:pt modelId="{DDB3409E-C9B9-4C33-9DCF-75C92C698A39}">
      <dgm:prSet phldr="0" custT="1"/>
      <dgm:spPr/>
      <dgm:t>
        <a:bodyPr/>
        <a:lstStyle/>
        <a:p>
          <a:r>
            <a:rPr lang="en-US" sz="1600" b="1">
              <a:latin typeface="Arial"/>
              <a:ea typeface="+mn-ea"/>
              <a:cs typeface="+mn-cs"/>
            </a:rPr>
            <a:t>Step 5</a:t>
          </a:r>
          <a:r>
            <a:rPr lang="en-US" sz="1600" b="1" kern="1200">
              <a:latin typeface="Arial"/>
              <a:ea typeface="+mn-ea"/>
              <a:cs typeface="+mn-cs"/>
            </a:rPr>
            <a:t>* </a:t>
          </a:r>
          <a:r>
            <a:rPr lang="en-US" sz="1200" b="1" kern="1200">
              <a:latin typeface="Arial"/>
              <a:ea typeface="+mn-ea"/>
              <a:cs typeface="+mn-cs"/>
            </a:rPr>
            <a:t> </a:t>
          </a:r>
          <a:r>
            <a:rPr lang="en-US" sz="1200" b="1" kern="1200"/>
            <a:t>          </a:t>
          </a:r>
          <a:r>
            <a:rPr lang="en-US" sz="1200" b="0" kern="1200"/>
            <a:t> </a:t>
          </a:r>
          <a:r>
            <a:rPr lang="en-US" sz="1400" b="0" u="sng" kern="1200">
              <a:latin typeface="Arial"/>
              <a:ea typeface="+mn-ea"/>
              <a:cs typeface="+mn-cs"/>
            </a:rPr>
            <a:t>GO Team</a:t>
          </a:r>
          <a:r>
            <a:rPr lang="en-US" sz="1400" b="0" kern="1200">
              <a:latin typeface="Arial"/>
              <a:ea typeface="+mn-ea"/>
              <a:cs typeface="+mn-cs"/>
            </a:rPr>
            <a:t> Feedback Mtg. </a:t>
          </a:r>
          <a:r>
            <a:rPr lang="en-US" sz="1200" b="0" kern="1200"/>
            <a:t>       </a:t>
          </a:r>
          <a:r>
            <a:rPr lang="en-US" sz="1200" kern="1200">
              <a:solidFill>
                <a:srgbClr val="FF0000"/>
              </a:solidFill>
              <a:latin typeface="Calibri"/>
              <a:ea typeface="Calibri"/>
              <a:cs typeface="Times New Roman"/>
            </a:rPr>
            <a:t>  February 10-14</a:t>
          </a:r>
        </a:p>
      </dgm:t>
    </dgm:pt>
    <dgm:pt modelId="{57385685-8A19-4049-A93B-01392BFF8768}" type="parTrans" cxnId="{D7FB324A-7CCF-4AEF-96BE-D02344BB2453}">
      <dgm:prSet/>
      <dgm:spPr/>
      <dgm:t>
        <a:bodyPr/>
        <a:lstStyle/>
        <a:p>
          <a:endParaRPr lang="en-US"/>
        </a:p>
      </dgm:t>
    </dgm:pt>
    <dgm:pt modelId="{3A9F161C-01CF-4F0C-9D91-AF582F7C52B3}" type="sibTrans" cxnId="{D7FB324A-7CCF-4AEF-96BE-D02344BB2453}">
      <dgm:prSet/>
      <dgm:spPr/>
      <dgm:t>
        <a:bodyPr/>
        <a:lstStyle/>
        <a:p>
          <a:endParaRPr lang="en-US"/>
        </a:p>
      </dgm:t>
    </dgm:pt>
    <dgm:pt modelId="{2498E3BA-2372-4800-9DA6-6D733FF7EFA6}" type="pres">
      <dgm:prSet presAssocID="{7622D11C-167D-442A-B670-C2D9056104A8}" presName="rootnode" presStyleCnt="0">
        <dgm:presLayoutVars>
          <dgm:chMax/>
          <dgm:chPref/>
          <dgm:dir/>
          <dgm:animLvl val="lvl"/>
        </dgm:presLayoutVars>
      </dgm:prSet>
      <dgm:spPr/>
    </dgm:pt>
    <dgm:pt modelId="{975F245F-340E-4A6D-82DA-0CFCA58DA61C}" type="pres">
      <dgm:prSet presAssocID="{F8924C73-4D86-4725-8FB1-57E56105EE84}" presName="composite" presStyleCnt="0"/>
      <dgm:spPr/>
    </dgm:pt>
    <dgm:pt modelId="{689F55C4-EF77-4B54-A769-DDA99148F578}" type="pres">
      <dgm:prSet presAssocID="{F8924C73-4D86-4725-8FB1-57E56105EE84}" presName="LShape" presStyleLbl="alignNode1" presStyleIdx="0" presStyleCnt="15"/>
      <dgm:spPr/>
    </dgm:pt>
    <dgm:pt modelId="{B91B35EE-E2D6-4A65-85DB-E65F9D4FF12C}" type="pres">
      <dgm:prSet presAssocID="{F8924C73-4D86-4725-8FB1-57E56105EE84}" presName="ParentText" presStyleLbl="revTx" presStyleIdx="0" presStyleCnt="8">
        <dgm:presLayoutVars>
          <dgm:chMax val="0"/>
          <dgm:chPref val="0"/>
          <dgm:bulletEnabled val="1"/>
        </dgm:presLayoutVars>
      </dgm:prSet>
      <dgm:spPr/>
    </dgm:pt>
    <dgm:pt modelId="{BF36F651-9306-4FAE-98A3-35BD65F0CE8C}" type="pres">
      <dgm:prSet presAssocID="{F8924C73-4D86-4725-8FB1-57E56105EE84}" presName="Triangle" presStyleLbl="alignNode1" presStyleIdx="1" presStyleCnt="15"/>
      <dgm:spPr/>
    </dgm:pt>
    <dgm:pt modelId="{0BD5DA95-5DDD-4417-9472-191C6BDB4726}" type="pres">
      <dgm:prSet presAssocID="{F73DC8A2-0FB7-4E4A-BE47-3082F4A8C365}" presName="sibTrans" presStyleCnt="0"/>
      <dgm:spPr/>
    </dgm:pt>
    <dgm:pt modelId="{4810943E-2270-4D09-B267-F09C31449646}" type="pres">
      <dgm:prSet presAssocID="{F73DC8A2-0FB7-4E4A-BE47-3082F4A8C365}" presName="space" presStyleCnt="0"/>
      <dgm:spPr/>
    </dgm:pt>
    <dgm:pt modelId="{C965FC2B-49BB-4207-96D0-CB8CD2265B72}" type="pres">
      <dgm:prSet presAssocID="{CBFAD42E-BC13-4677-A698-C8417C853277}" presName="composite" presStyleCnt="0"/>
      <dgm:spPr/>
    </dgm:pt>
    <dgm:pt modelId="{535CEE06-ECFF-44EC-86F7-4C6E9CF188F5}" type="pres">
      <dgm:prSet presAssocID="{CBFAD42E-BC13-4677-A698-C8417C853277}" presName="LShape" presStyleLbl="alignNode1" presStyleIdx="2" presStyleCnt="15"/>
      <dgm:spPr/>
    </dgm:pt>
    <dgm:pt modelId="{E8B40589-00D1-4838-8AD8-123CD845CC3A}" type="pres">
      <dgm:prSet presAssocID="{CBFAD42E-BC13-4677-A698-C8417C853277}" presName="ParentText" presStyleLbl="revTx" presStyleIdx="1" presStyleCnt="8">
        <dgm:presLayoutVars>
          <dgm:chMax val="0"/>
          <dgm:chPref val="0"/>
          <dgm:bulletEnabled val="1"/>
        </dgm:presLayoutVars>
      </dgm:prSet>
      <dgm:spPr/>
    </dgm:pt>
    <dgm:pt modelId="{CF777F59-7D55-4DCB-9264-A6427EA7C9F7}" type="pres">
      <dgm:prSet presAssocID="{CBFAD42E-BC13-4677-A698-C8417C853277}" presName="Triangle" presStyleLbl="alignNode1" presStyleIdx="3" presStyleCnt="15"/>
      <dgm:spPr/>
    </dgm:pt>
    <dgm:pt modelId="{1C5C2FED-7C6E-4ED2-8575-8BC29C96DEC5}" type="pres">
      <dgm:prSet presAssocID="{972FF622-4B2D-4CD6-BD1A-DCBE5152596B}" presName="sibTrans" presStyleCnt="0"/>
      <dgm:spPr/>
    </dgm:pt>
    <dgm:pt modelId="{8B65DF56-B765-4090-906A-95B9746AC362}" type="pres">
      <dgm:prSet presAssocID="{972FF622-4B2D-4CD6-BD1A-DCBE5152596B}" presName="space" presStyleCnt="0"/>
      <dgm:spPr/>
    </dgm:pt>
    <dgm:pt modelId="{908C47AB-8F98-47BA-898E-DC7D65637736}" type="pres">
      <dgm:prSet presAssocID="{CC1B2A00-68A2-416B-8F3C-D16E0AA80116}" presName="composite" presStyleCnt="0"/>
      <dgm:spPr/>
    </dgm:pt>
    <dgm:pt modelId="{AFF28D42-0F29-47D9-9B3E-DF943D18FA80}" type="pres">
      <dgm:prSet presAssocID="{CC1B2A00-68A2-416B-8F3C-D16E0AA80116}" presName="LShape" presStyleLbl="alignNode1" presStyleIdx="4" presStyleCnt="15"/>
      <dgm:spPr/>
    </dgm:pt>
    <dgm:pt modelId="{A01F39AB-3E94-413F-B395-2CF4CF9063BE}" type="pres">
      <dgm:prSet presAssocID="{CC1B2A00-68A2-416B-8F3C-D16E0AA80116}" presName="ParentText" presStyleLbl="revTx" presStyleIdx="2" presStyleCnt="8">
        <dgm:presLayoutVars>
          <dgm:chMax val="0"/>
          <dgm:chPref val="0"/>
          <dgm:bulletEnabled val="1"/>
        </dgm:presLayoutVars>
      </dgm:prSet>
      <dgm:spPr/>
    </dgm:pt>
    <dgm:pt modelId="{0B6A4153-48F2-495A-8F36-EF367C3A1F65}" type="pres">
      <dgm:prSet presAssocID="{CC1B2A00-68A2-416B-8F3C-D16E0AA80116}" presName="Triangle" presStyleLbl="alignNode1" presStyleIdx="5" presStyleCnt="15"/>
      <dgm:spPr/>
    </dgm:pt>
    <dgm:pt modelId="{DD2648EF-4568-48AE-B393-56A88C3F0DAC}" type="pres">
      <dgm:prSet presAssocID="{E0AF48FA-BB2A-4769-9C7A-86CFCDC01851}" presName="sibTrans" presStyleCnt="0"/>
      <dgm:spPr/>
    </dgm:pt>
    <dgm:pt modelId="{5FAE9D50-B64E-4DAD-BF8D-97A561EB2379}" type="pres">
      <dgm:prSet presAssocID="{E0AF48FA-BB2A-4769-9C7A-86CFCDC01851}" presName="space" presStyleCnt="0"/>
      <dgm:spPr/>
    </dgm:pt>
    <dgm:pt modelId="{0A2D04DC-47C6-40F6-A8BE-6502636A5C77}" type="pres">
      <dgm:prSet presAssocID="{9BB649CE-74CD-4483-9383-CCF688F359CC}" presName="composite" presStyleCnt="0"/>
      <dgm:spPr/>
    </dgm:pt>
    <dgm:pt modelId="{9FBF0191-82AE-4B85-AB7D-420573696E44}" type="pres">
      <dgm:prSet presAssocID="{9BB649CE-74CD-4483-9383-CCF688F359CC}" presName="LShape" presStyleLbl="alignNode1" presStyleIdx="6" presStyleCnt="15"/>
      <dgm:spPr/>
    </dgm:pt>
    <dgm:pt modelId="{7607999D-1219-4E19-B4D8-80FBD9B53FC0}" type="pres">
      <dgm:prSet presAssocID="{9BB649CE-74CD-4483-9383-CCF688F359CC}" presName="ParentText" presStyleLbl="revTx" presStyleIdx="3" presStyleCnt="8" custScaleX="111499" custScaleY="112816" custLinFactNeighborX="5129" custLinFactNeighborY="7614">
        <dgm:presLayoutVars>
          <dgm:chMax val="0"/>
          <dgm:chPref val="0"/>
          <dgm:bulletEnabled val="1"/>
        </dgm:presLayoutVars>
      </dgm:prSet>
      <dgm:spPr/>
    </dgm:pt>
    <dgm:pt modelId="{14D6D005-BE49-4BAB-95C3-4B8C975E012F}" type="pres">
      <dgm:prSet presAssocID="{9BB649CE-74CD-4483-9383-CCF688F359CC}" presName="Triangle" presStyleLbl="alignNode1" presStyleIdx="7" presStyleCnt="15"/>
      <dgm:spPr/>
    </dgm:pt>
    <dgm:pt modelId="{87884C7A-A768-4540-837E-C4BAD8EA01B8}" type="pres">
      <dgm:prSet presAssocID="{FAEB3748-C727-4F1E-8F4D-E9B2C7C7BF69}" presName="sibTrans" presStyleCnt="0"/>
      <dgm:spPr/>
    </dgm:pt>
    <dgm:pt modelId="{43F8EE71-C638-4E74-A8ED-9738EC1365CE}" type="pres">
      <dgm:prSet presAssocID="{FAEB3748-C727-4F1E-8F4D-E9B2C7C7BF69}" presName="space" presStyleCnt="0"/>
      <dgm:spPr/>
    </dgm:pt>
    <dgm:pt modelId="{EAF5273B-4AD8-4EF5-8409-08B19AE6740C}" type="pres">
      <dgm:prSet presAssocID="{DDB3409E-C9B9-4C33-9DCF-75C92C698A39}" presName="composite" presStyleCnt="0"/>
      <dgm:spPr/>
    </dgm:pt>
    <dgm:pt modelId="{A08E5ACA-F717-4C9F-BC94-56E16D0405F4}" type="pres">
      <dgm:prSet presAssocID="{DDB3409E-C9B9-4C33-9DCF-75C92C698A39}" presName="LShape" presStyleLbl="alignNode1" presStyleIdx="8" presStyleCnt="15"/>
      <dgm:spPr/>
    </dgm:pt>
    <dgm:pt modelId="{5FAB49E4-628D-4BBD-AF15-0FA58B034DA0}" type="pres">
      <dgm:prSet presAssocID="{DDB3409E-C9B9-4C33-9DCF-75C92C698A39}" presName="ParentText" presStyleLbl="revTx" presStyleIdx="4" presStyleCnt="8">
        <dgm:presLayoutVars>
          <dgm:chMax val="0"/>
          <dgm:chPref val="0"/>
          <dgm:bulletEnabled val="1"/>
        </dgm:presLayoutVars>
      </dgm:prSet>
      <dgm:spPr/>
    </dgm:pt>
    <dgm:pt modelId="{9F816FAC-05A2-4196-86AD-90E94FCBF244}" type="pres">
      <dgm:prSet presAssocID="{DDB3409E-C9B9-4C33-9DCF-75C92C698A39}" presName="Triangle" presStyleLbl="alignNode1" presStyleIdx="9" presStyleCnt="15"/>
      <dgm:spPr/>
    </dgm:pt>
    <dgm:pt modelId="{97C8488C-64A3-4ADC-BF6F-25D6473B43EF}" type="pres">
      <dgm:prSet presAssocID="{3A9F161C-01CF-4F0C-9D91-AF582F7C52B3}" presName="sibTrans" presStyleCnt="0"/>
      <dgm:spPr/>
    </dgm:pt>
    <dgm:pt modelId="{51D5C7B6-B3B1-4C66-94B9-8EA1D91335CF}" type="pres">
      <dgm:prSet presAssocID="{3A9F161C-01CF-4F0C-9D91-AF582F7C52B3}" presName="space" presStyleCnt="0"/>
      <dgm:spPr/>
    </dgm:pt>
    <dgm:pt modelId="{2AB66FAE-F84B-4A23-BA2A-28334E8E5FC2}" type="pres">
      <dgm:prSet presAssocID="{C8D17AA3-A208-483B-8C96-381C095C31D7}" presName="composite" presStyleCnt="0"/>
      <dgm:spPr/>
    </dgm:pt>
    <dgm:pt modelId="{60FDA0B3-F01D-4F1B-9F9A-6225954E5703}" type="pres">
      <dgm:prSet presAssocID="{C8D17AA3-A208-483B-8C96-381C095C31D7}" presName="LShape" presStyleLbl="alignNode1" presStyleIdx="10" presStyleCnt="15"/>
      <dgm:spPr/>
    </dgm:pt>
    <dgm:pt modelId="{206A2E6F-C869-44E6-99A4-DF2204F37ADC}" type="pres">
      <dgm:prSet presAssocID="{C8D17AA3-A208-483B-8C96-381C095C31D7}" presName="ParentText" presStyleLbl="revTx" presStyleIdx="5" presStyleCnt="8" custScaleX="101559" custLinFactNeighborX="3056" custLinFactNeighborY="3598">
        <dgm:presLayoutVars>
          <dgm:chMax val="0"/>
          <dgm:chPref val="0"/>
          <dgm:bulletEnabled val="1"/>
        </dgm:presLayoutVars>
      </dgm:prSet>
      <dgm:spPr/>
    </dgm:pt>
    <dgm:pt modelId="{83CE1626-AB3F-41DF-AF17-CD304E816755}" type="pres">
      <dgm:prSet presAssocID="{C8D17AA3-A208-483B-8C96-381C095C31D7}" presName="Triangle" presStyleLbl="alignNode1" presStyleIdx="11" presStyleCnt="15"/>
      <dgm:spPr/>
    </dgm:pt>
    <dgm:pt modelId="{811AB4EA-2F99-4FD8-8AB8-C213AA828537}" type="pres">
      <dgm:prSet presAssocID="{A93F8B36-2852-4C1B-84AF-7AD526917B0A}" presName="sibTrans" presStyleCnt="0"/>
      <dgm:spPr/>
    </dgm:pt>
    <dgm:pt modelId="{399A808E-D84B-45C0-ADD9-F26DC821D206}" type="pres">
      <dgm:prSet presAssocID="{A93F8B36-2852-4C1B-84AF-7AD526917B0A}" presName="space" presStyleCnt="0"/>
      <dgm:spPr/>
    </dgm:pt>
    <dgm:pt modelId="{08AF6A84-50E5-448C-B0BB-DFDE07103B81}" type="pres">
      <dgm:prSet presAssocID="{6C3A5691-9935-4850-A7F8-C5616876CEF5}" presName="composite" presStyleCnt="0"/>
      <dgm:spPr/>
    </dgm:pt>
    <dgm:pt modelId="{D4CD74FB-0076-48E4-A550-69AC7C4860B0}" type="pres">
      <dgm:prSet presAssocID="{6C3A5691-9935-4850-A7F8-C5616876CEF5}" presName="LShape" presStyleLbl="alignNode1" presStyleIdx="12" presStyleCnt="15"/>
      <dgm:spPr/>
    </dgm:pt>
    <dgm:pt modelId="{4815C9C2-7172-49B5-AAA4-580ECA3DFE29}" type="pres">
      <dgm:prSet presAssocID="{6C3A5691-9935-4850-A7F8-C5616876CEF5}" presName="ParentText" presStyleLbl="revTx" presStyleIdx="6" presStyleCnt="8" custScaleX="113967" custLinFactNeighborX="7821" custLinFactNeighborY="-4179">
        <dgm:presLayoutVars>
          <dgm:chMax val="0"/>
          <dgm:chPref val="0"/>
          <dgm:bulletEnabled val="1"/>
        </dgm:presLayoutVars>
      </dgm:prSet>
      <dgm:spPr/>
    </dgm:pt>
    <dgm:pt modelId="{8A8BDF46-5CD7-4385-AD19-1595B30DFB05}" type="pres">
      <dgm:prSet presAssocID="{6C3A5691-9935-4850-A7F8-C5616876CEF5}" presName="Triangle" presStyleLbl="alignNode1" presStyleIdx="13" presStyleCnt="15"/>
      <dgm:spPr/>
    </dgm:pt>
    <dgm:pt modelId="{17A7E199-E325-4F07-95D1-192F577ADC15}" type="pres">
      <dgm:prSet presAssocID="{546C7B9D-8902-484B-93BB-F909DF1C9C2A}" presName="sibTrans" presStyleCnt="0"/>
      <dgm:spPr/>
    </dgm:pt>
    <dgm:pt modelId="{83B42AB0-A56E-435B-9696-1CCA367C3CE1}" type="pres">
      <dgm:prSet presAssocID="{546C7B9D-8902-484B-93BB-F909DF1C9C2A}" presName="space" presStyleCnt="0"/>
      <dgm:spPr/>
    </dgm:pt>
    <dgm:pt modelId="{AE4B6FA8-1C38-4452-8C5D-543169048279}" type="pres">
      <dgm:prSet presAssocID="{21558AD2-F25A-4064-8C41-8BABC31C233B}" presName="composite" presStyleCnt="0"/>
      <dgm:spPr/>
    </dgm:pt>
    <dgm:pt modelId="{8A1A3D19-1A7E-45DE-8891-BC02139E754B}" type="pres">
      <dgm:prSet presAssocID="{21558AD2-F25A-4064-8C41-8BABC31C233B}" presName="LShape" presStyleLbl="alignNode1" presStyleIdx="14" presStyleCnt="15"/>
      <dgm:spPr/>
    </dgm:pt>
    <dgm:pt modelId="{EBFC99F0-AC0E-4E80-8864-5ADBF875329D}" type="pres">
      <dgm:prSet presAssocID="{21558AD2-F25A-4064-8C41-8BABC31C233B}" presName="ParentText" presStyleLbl="revTx" presStyleIdx="7" presStyleCnt="8" custLinFactNeighborX="28" custLinFactNeighborY="-5710">
        <dgm:presLayoutVars>
          <dgm:chMax val="0"/>
          <dgm:chPref val="0"/>
          <dgm:bulletEnabled val="1"/>
        </dgm:presLayoutVars>
      </dgm:prSet>
      <dgm:spPr/>
    </dgm:pt>
  </dgm:ptLst>
  <dgm:cxnLst>
    <dgm:cxn modelId="{30D3722B-C493-4CAF-A512-A778465F5D27}" srcId="{7622D11C-167D-442A-B670-C2D9056104A8}" destId="{CC1B2A00-68A2-416B-8F3C-D16E0AA80116}" srcOrd="2" destOrd="0" parTransId="{E1AC98EC-CA43-46FF-BBD5-6CA3998B2768}" sibTransId="{E0AF48FA-BB2A-4769-9C7A-86CFCDC01851}"/>
    <dgm:cxn modelId="{6CAE1C42-3F55-48CA-B0D4-5C08DE21E1DA}" type="presOf" srcId="{9BB649CE-74CD-4483-9383-CCF688F359CC}" destId="{7607999D-1219-4E19-B4D8-80FBD9B53FC0}" srcOrd="0" destOrd="0" presId="urn:microsoft.com/office/officeart/2009/3/layout/StepUpProcess"/>
    <dgm:cxn modelId="{D7FB324A-7CCF-4AEF-96BE-D02344BB2453}" srcId="{7622D11C-167D-442A-B670-C2D9056104A8}" destId="{DDB3409E-C9B9-4C33-9DCF-75C92C698A39}" srcOrd="4" destOrd="0" parTransId="{57385685-8A19-4049-A93B-01392BFF8768}" sibTransId="{3A9F161C-01CF-4F0C-9D91-AF582F7C52B3}"/>
    <dgm:cxn modelId="{ECF8CD4C-0AA6-4D27-A324-93A1688AB263}" type="presOf" srcId="{7622D11C-167D-442A-B670-C2D9056104A8}" destId="{2498E3BA-2372-4800-9DA6-6D733FF7EFA6}" srcOrd="0" destOrd="0" presId="urn:microsoft.com/office/officeart/2009/3/layout/StepUpProcess"/>
    <dgm:cxn modelId="{5807ED4F-AD2F-4A0C-923E-4718945AB630}" srcId="{7622D11C-167D-442A-B670-C2D9056104A8}" destId="{6C3A5691-9935-4850-A7F8-C5616876CEF5}" srcOrd="6" destOrd="0" parTransId="{514B3F9E-6E52-4BB9-8D2A-A86237788CB3}" sibTransId="{546C7B9D-8902-484B-93BB-F909DF1C9C2A}"/>
    <dgm:cxn modelId="{6A345170-34F9-4D71-8B6E-678F979FD037}" srcId="{7622D11C-167D-442A-B670-C2D9056104A8}" destId="{C8D17AA3-A208-483B-8C96-381C095C31D7}" srcOrd="5" destOrd="0" parTransId="{3B997098-82AB-4C74-8419-5363C0AB47F2}" sibTransId="{A93F8B36-2852-4C1B-84AF-7AD526917B0A}"/>
    <dgm:cxn modelId="{18570773-4CDF-4C71-8E3E-1C3008BB213E}" srcId="{7622D11C-167D-442A-B670-C2D9056104A8}" destId="{21558AD2-F25A-4064-8C41-8BABC31C233B}" srcOrd="7" destOrd="0" parTransId="{E80B1696-2BA6-4E24-B4E5-695AF1A5F70E}" sibTransId="{81C21B7B-EDC2-410D-955E-9B1B40652905}"/>
    <dgm:cxn modelId="{C1000B73-EF4C-4FC5-8AD1-35877C8A438C}" type="presOf" srcId="{6C3A5691-9935-4850-A7F8-C5616876CEF5}" destId="{4815C9C2-7172-49B5-AAA4-580ECA3DFE29}" srcOrd="0" destOrd="0" presId="urn:microsoft.com/office/officeart/2009/3/layout/StepUpProcess"/>
    <dgm:cxn modelId="{9B4A3682-A021-4510-8910-DDE108AC5476}" type="presOf" srcId="{21558AD2-F25A-4064-8C41-8BABC31C233B}" destId="{EBFC99F0-AC0E-4E80-8864-5ADBF875329D}" srcOrd="0" destOrd="0" presId="urn:microsoft.com/office/officeart/2009/3/layout/StepUpProcess"/>
    <dgm:cxn modelId="{C025C187-2BBC-4312-A0E1-790FC9683A11}" type="presOf" srcId="{CC1B2A00-68A2-416B-8F3C-D16E0AA80116}" destId="{A01F39AB-3E94-413F-B395-2CF4CF9063BE}" srcOrd="0" destOrd="0" presId="urn:microsoft.com/office/officeart/2009/3/layout/StepUpProcess"/>
    <dgm:cxn modelId="{66F41692-1357-4751-855C-F86130F69799}" type="presOf" srcId="{CBFAD42E-BC13-4677-A698-C8417C853277}" destId="{E8B40589-00D1-4838-8AD8-123CD845CC3A}" srcOrd="0" destOrd="0" presId="urn:microsoft.com/office/officeart/2009/3/layout/StepUpProcess"/>
    <dgm:cxn modelId="{CB60929E-05E0-4ABA-9631-BA5D2C827681}" srcId="{7622D11C-167D-442A-B670-C2D9056104A8}" destId="{9BB649CE-74CD-4483-9383-CCF688F359CC}" srcOrd="3" destOrd="0" parTransId="{637D4CDB-F178-4FDF-A411-3E5665E32BA7}" sibTransId="{FAEB3748-C727-4F1E-8F4D-E9B2C7C7BF69}"/>
    <dgm:cxn modelId="{A85EA2A0-9A8E-4EED-955C-A6F76A1037B2}" type="presOf" srcId="{F8924C73-4D86-4725-8FB1-57E56105EE84}" destId="{B91B35EE-E2D6-4A65-85DB-E65F9D4FF12C}" srcOrd="0" destOrd="0" presId="urn:microsoft.com/office/officeart/2009/3/layout/StepUpProcess"/>
    <dgm:cxn modelId="{9C633AA8-98D5-4A16-BA95-F20DDC3E7163}" type="presOf" srcId="{DDB3409E-C9B9-4C33-9DCF-75C92C698A39}" destId="{5FAB49E4-628D-4BBD-AF15-0FA58B034DA0}" srcOrd="0" destOrd="0" presId="urn:microsoft.com/office/officeart/2009/3/layout/StepUpProcess"/>
    <dgm:cxn modelId="{7782ACAD-5FAA-4E48-961E-E575494BDE88}" srcId="{7622D11C-167D-442A-B670-C2D9056104A8}" destId="{CBFAD42E-BC13-4677-A698-C8417C853277}" srcOrd="1" destOrd="0" parTransId="{3607CAB8-443E-4D12-94DD-94CB93172344}" sibTransId="{972FF622-4B2D-4CD6-BD1A-DCBE5152596B}"/>
    <dgm:cxn modelId="{98CE18C5-F332-4CCC-8953-53AED8DEF88B}" type="presOf" srcId="{C8D17AA3-A208-483B-8C96-381C095C31D7}" destId="{206A2E6F-C869-44E6-99A4-DF2204F37ADC}" srcOrd="0" destOrd="0" presId="urn:microsoft.com/office/officeart/2009/3/layout/StepUpProcess"/>
    <dgm:cxn modelId="{85C7FFCE-9954-46A8-B2FC-659A90715629}" srcId="{7622D11C-167D-442A-B670-C2D9056104A8}" destId="{F8924C73-4D86-4725-8FB1-57E56105EE84}" srcOrd="0" destOrd="0" parTransId="{1B894931-2724-420C-8A61-7C1E70BABCF8}" sibTransId="{F73DC8A2-0FB7-4E4A-BE47-3082F4A8C365}"/>
    <dgm:cxn modelId="{67DA70A5-0838-4BFF-937E-2A7F539022EA}" type="presParOf" srcId="{2498E3BA-2372-4800-9DA6-6D733FF7EFA6}" destId="{975F245F-340E-4A6D-82DA-0CFCA58DA61C}" srcOrd="0" destOrd="0" presId="urn:microsoft.com/office/officeart/2009/3/layout/StepUpProcess"/>
    <dgm:cxn modelId="{B04495D2-D40F-4C64-AD96-FF9800E5010E}" type="presParOf" srcId="{975F245F-340E-4A6D-82DA-0CFCA58DA61C}" destId="{689F55C4-EF77-4B54-A769-DDA99148F578}" srcOrd="0" destOrd="0" presId="urn:microsoft.com/office/officeart/2009/3/layout/StepUpProcess"/>
    <dgm:cxn modelId="{F414E613-A10B-4192-B6DC-7472EF8C29CF}" type="presParOf" srcId="{975F245F-340E-4A6D-82DA-0CFCA58DA61C}" destId="{B91B35EE-E2D6-4A65-85DB-E65F9D4FF12C}" srcOrd="1" destOrd="0" presId="urn:microsoft.com/office/officeart/2009/3/layout/StepUpProcess"/>
    <dgm:cxn modelId="{4A0207D5-DC3E-4268-9089-81DB82D12278}" type="presParOf" srcId="{975F245F-340E-4A6D-82DA-0CFCA58DA61C}" destId="{BF36F651-9306-4FAE-98A3-35BD65F0CE8C}" srcOrd="2" destOrd="0" presId="urn:microsoft.com/office/officeart/2009/3/layout/StepUpProcess"/>
    <dgm:cxn modelId="{36B1D6DE-5A5E-480F-9F31-2550A3AD3B0F}" type="presParOf" srcId="{2498E3BA-2372-4800-9DA6-6D733FF7EFA6}" destId="{0BD5DA95-5DDD-4417-9472-191C6BDB4726}" srcOrd="1" destOrd="0" presId="urn:microsoft.com/office/officeart/2009/3/layout/StepUpProcess"/>
    <dgm:cxn modelId="{4A17FD4A-845E-47E6-9F60-F97341B07D8F}" type="presParOf" srcId="{0BD5DA95-5DDD-4417-9472-191C6BDB4726}" destId="{4810943E-2270-4D09-B267-F09C31449646}" srcOrd="0" destOrd="0" presId="urn:microsoft.com/office/officeart/2009/3/layout/StepUpProcess"/>
    <dgm:cxn modelId="{21BE2F24-D485-4EC3-A523-86B944EAEDAA}" type="presParOf" srcId="{2498E3BA-2372-4800-9DA6-6D733FF7EFA6}" destId="{C965FC2B-49BB-4207-96D0-CB8CD2265B72}" srcOrd="2" destOrd="0" presId="urn:microsoft.com/office/officeart/2009/3/layout/StepUpProcess"/>
    <dgm:cxn modelId="{95F2FC5C-E11B-4878-8802-C3D0ADF113D9}" type="presParOf" srcId="{C965FC2B-49BB-4207-96D0-CB8CD2265B72}" destId="{535CEE06-ECFF-44EC-86F7-4C6E9CF188F5}" srcOrd="0" destOrd="0" presId="urn:microsoft.com/office/officeart/2009/3/layout/StepUpProcess"/>
    <dgm:cxn modelId="{C2B5620F-4CBF-40F9-99B6-260293013D60}" type="presParOf" srcId="{C965FC2B-49BB-4207-96D0-CB8CD2265B72}" destId="{E8B40589-00D1-4838-8AD8-123CD845CC3A}" srcOrd="1" destOrd="0" presId="urn:microsoft.com/office/officeart/2009/3/layout/StepUpProcess"/>
    <dgm:cxn modelId="{7D9C745A-E070-4128-9536-1F3FA7196BB9}" type="presParOf" srcId="{C965FC2B-49BB-4207-96D0-CB8CD2265B72}" destId="{CF777F59-7D55-4DCB-9264-A6427EA7C9F7}" srcOrd="2" destOrd="0" presId="urn:microsoft.com/office/officeart/2009/3/layout/StepUpProcess"/>
    <dgm:cxn modelId="{06F0C0D9-3066-4818-B4CA-86647278339F}" type="presParOf" srcId="{2498E3BA-2372-4800-9DA6-6D733FF7EFA6}" destId="{1C5C2FED-7C6E-4ED2-8575-8BC29C96DEC5}" srcOrd="3" destOrd="0" presId="urn:microsoft.com/office/officeart/2009/3/layout/StepUpProcess"/>
    <dgm:cxn modelId="{3FABE2AA-822D-4805-A25E-6A4F0DBA704B}" type="presParOf" srcId="{1C5C2FED-7C6E-4ED2-8575-8BC29C96DEC5}" destId="{8B65DF56-B765-4090-906A-95B9746AC362}" srcOrd="0" destOrd="0" presId="urn:microsoft.com/office/officeart/2009/3/layout/StepUpProcess"/>
    <dgm:cxn modelId="{C633DB9C-1325-4F54-99D8-CA93ABB89E88}" type="presParOf" srcId="{2498E3BA-2372-4800-9DA6-6D733FF7EFA6}" destId="{908C47AB-8F98-47BA-898E-DC7D65637736}" srcOrd="4" destOrd="0" presId="urn:microsoft.com/office/officeart/2009/3/layout/StepUpProcess"/>
    <dgm:cxn modelId="{D5CFA122-BBC3-48D5-AD68-0793DE83CDDD}" type="presParOf" srcId="{908C47AB-8F98-47BA-898E-DC7D65637736}" destId="{AFF28D42-0F29-47D9-9B3E-DF943D18FA80}" srcOrd="0" destOrd="0" presId="urn:microsoft.com/office/officeart/2009/3/layout/StepUpProcess"/>
    <dgm:cxn modelId="{50D91B2B-A262-458C-A38F-8ED14DC6BDF0}" type="presParOf" srcId="{908C47AB-8F98-47BA-898E-DC7D65637736}" destId="{A01F39AB-3E94-413F-B395-2CF4CF9063BE}" srcOrd="1" destOrd="0" presId="urn:microsoft.com/office/officeart/2009/3/layout/StepUpProcess"/>
    <dgm:cxn modelId="{AC3827DC-DB45-4821-90DD-AD3F17EF53ED}" type="presParOf" srcId="{908C47AB-8F98-47BA-898E-DC7D65637736}" destId="{0B6A4153-48F2-495A-8F36-EF367C3A1F65}" srcOrd="2" destOrd="0" presId="urn:microsoft.com/office/officeart/2009/3/layout/StepUpProcess"/>
    <dgm:cxn modelId="{87EEDBE2-51AF-45E0-8F2D-3C2DEB1DBE50}" type="presParOf" srcId="{2498E3BA-2372-4800-9DA6-6D733FF7EFA6}" destId="{DD2648EF-4568-48AE-B393-56A88C3F0DAC}" srcOrd="5" destOrd="0" presId="urn:microsoft.com/office/officeart/2009/3/layout/StepUpProcess"/>
    <dgm:cxn modelId="{A625793B-6D63-4667-8F8C-B7580698627A}" type="presParOf" srcId="{DD2648EF-4568-48AE-B393-56A88C3F0DAC}" destId="{5FAE9D50-B64E-4DAD-BF8D-97A561EB2379}" srcOrd="0" destOrd="0" presId="urn:microsoft.com/office/officeart/2009/3/layout/StepUpProcess"/>
    <dgm:cxn modelId="{2BC5746B-5475-473D-9C9C-0D9D968F4CA8}" type="presParOf" srcId="{2498E3BA-2372-4800-9DA6-6D733FF7EFA6}" destId="{0A2D04DC-47C6-40F6-A8BE-6502636A5C77}" srcOrd="6" destOrd="0" presId="urn:microsoft.com/office/officeart/2009/3/layout/StepUpProcess"/>
    <dgm:cxn modelId="{0809657C-B649-4BB9-B40B-5D105FC308E8}" type="presParOf" srcId="{0A2D04DC-47C6-40F6-A8BE-6502636A5C77}" destId="{9FBF0191-82AE-4B85-AB7D-420573696E44}" srcOrd="0" destOrd="0" presId="urn:microsoft.com/office/officeart/2009/3/layout/StepUpProcess"/>
    <dgm:cxn modelId="{08B6BBDE-1A70-44BC-9006-4D3DCBDC74B0}" type="presParOf" srcId="{0A2D04DC-47C6-40F6-A8BE-6502636A5C77}" destId="{7607999D-1219-4E19-B4D8-80FBD9B53FC0}" srcOrd="1" destOrd="0" presId="urn:microsoft.com/office/officeart/2009/3/layout/StepUpProcess"/>
    <dgm:cxn modelId="{C62B4494-1D81-41F8-9FEC-A1D7D366A265}" type="presParOf" srcId="{0A2D04DC-47C6-40F6-A8BE-6502636A5C77}" destId="{14D6D005-BE49-4BAB-95C3-4B8C975E012F}" srcOrd="2" destOrd="0" presId="urn:microsoft.com/office/officeart/2009/3/layout/StepUpProcess"/>
    <dgm:cxn modelId="{07EA1EFD-7275-4330-A982-6F3028191D10}" type="presParOf" srcId="{2498E3BA-2372-4800-9DA6-6D733FF7EFA6}" destId="{87884C7A-A768-4540-837E-C4BAD8EA01B8}" srcOrd="7" destOrd="0" presId="urn:microsoft.com/office/officeart/2009/3/layout/StepUpProcess"/>
    <dgm:cxn modelId="{2AD6996E-2595-4B94-8BA8-B994D6DD9AD6}" type="presParOf" srcId="{87884C7A-A768-4540-837E-C4BAD8EA01B8}" destId="{43F8EE71-C638-4E74-A8ED-9738EC1365CE}" srcOrd="0" destOrd="0" presId="urn:microsoft.com/office/officeart/2009/3/layout/StepUpProcess"/>
    <dgm:cxn modelId="{ACF74E67-09BA-413D-BBC7-59FD5ACFB7FC}" type="presParOf" srcId="{2498E3BA-2372-4800-9DA6-6D733FF7EFA6}" destId="{EAF5273B-4AD8-4EF5-8409-08B19AE6740C}" srcOrd="8" destOrd="0" presId="urn:microsoft.com/office/officeart/2009/3/layout/StepUpProcess"/>
    <dgm:cxn modelId="{37E859FF-FFF8-4044-B145-FB0882D1EF37}" type="presParOf" srcId="{EAF5273B-4AD8-4EF5-8409-08B19AE6740C}" destId="{A08E5ACA-F717-4C9F-BC94-56E16D0405F4}" srcOrd="0" destOrd="0" presId="urn:microsoft.com/office/officeart/2009/3/layout/StepUpProcess"/>
    <dgm:cxn modelId="{23A74ABA-4AB3-48AA-87AF-EB5D3A71560B}" type="presParOf" srcId="{EAF5273B-4AD8-4EF5-8409-08B19AE6740C}" destId="{5FAB49E4-628D-4BBD-AF15-0FA58B034DA0}" srcOrd="1" destOrd="0" presId="urn:microsoft.com/office/officeart/2009/3/layout/StepUpProcess"/>
    <dgm:cxn modelId="{FF1CD23E-6696-4F59-8633-E9B8F7E0BE36}" type="presParOf" srcId="{EAF5273B-4AD8-4EF5-8409-08B19AE6740C}" destId="{9F816FAC-05A2-4196-86AD-90E94FCBF244}" srcOrd="2" destOrd="0" presId="urn:microsoft.com/office/officeart/2009/3/layout/StepUpProcess"/>
    <dgm:cxn modelId="{07E59BEC-160D-45D0-95B6-1CEA6AA4AC99}" type="presParOf" srcId="{2498E3BA-2372-4800-9DA6-6D733FF7EFA6}" destId="{97C8488C-64A3-4ADC-BF6F-25D6473B43EF}" srcOrd="9" destOrd="0" presId="urn:microsoft.com/office/officeart/2009/3/layout/StepUpProcess"/>
    <dgm:cxn modelId="{323CF44D-25BF-4122-80E4-C6EA412F450E}" type="presParOf" srcId="{97C8488C-64A3-4ADC-BF6F-25D6473B43EF}" destId="{51D5C7B6-B3B1-4C66-94B9-8EA1D91335CF}" srcOrd="0" destOrd="0" presId="urn:microsoft.com/office/officeart/2009/3/layout/StepUpProcess"/>
    <dgm:cxn modelId="{22B75956-5E05-4F6B-9029-202B08BEFAD0}" type="presParOf" srcId="{2498E3BA-2372-4800-9DA6-6D733FF7EFA6}" destId="{2AB66FAE-F84B-4A23-BA2A-28334E8E5FC2}" srcOrd="10" destOrd="0" presId="urn:microsoft.com/office/officeart/2009/3/layout/StepUpProcess"/>
    <dgm:cxn modelId="{C2FA47E0-5C2E-4E01-B8AB-E4CE67346F06}" type="presParOf" srcId="{2AB66FAE-F84B-4A23-BA2A-28334E8E5FC2}" destId="{60FDA0B3-F01D-4F1B-9F9A-6225954E5703}" srcOrd="0" destOrd="0" presId="urn:microsoft.com/office/officeart/2009/3/layout/StepUpProcess"/>
    <dgm:cxn modelId="{7FAE8D49-62FF-4FFB-9C9B-BB8CA19BE199}" type="presParOf" srcId="{2AB66FAE-F84B-4A23-BA2A-28334E8E5FC2}" destId="{206A2E6F-C869-44E6-99A4-DF2204F37ADC}" srcOrd="1" destOrd="0" presId="urn:microsoft.com/office/officeart/2009/3/layout/StepUpProcess"/>
    <dgm:cxn modelId="{4B988152-6EB0-47EA-B6ED-767309FA6BE0}" type="presParOf" srcId="{2AB66FAE-F84B-4A23-BA2A-28334E8E5FC2}" destId="{83CE1626-AB3F-41DF-AF17-CD304E816755}" srcOrd="2" destOrd="0" presId="urn:microsoft.com/office/officeart/2009/3/layout/StepUpProcess"/>
    <dgm:cxn modelId="{BF2935EC-ACA4-4D65-AD07-DABF7889A88C}" type="presParOf" srcId="{2498E3BA-2372-4800-9DA6-6D733FF7EFA6}" destId="{811AB4EA-2F99-4FD8-8AB8-C213AA828537}" srcOrd="11" destOrd="0" presId="urn:microsoft.com/office/officeart/2009/3/layout/StepUpProcess"/>
    <dgm:cxn modelId="{206BE208-F2B3-46D5-BD6F-3ABC30408DAB}" type="presParOf" srcId="{811AB4EA-2F99-4FD8-8AB8-C213AA828537}" destId="{399A808E-D84B-45C0-ADD9-F26DC821D206}" srcOrd="0" destOrd="0" presId="urn:microsoft.com/office/officeart/2009/3/layout/StepUpProcess"/>
    <dgm:cxn modelId="{BE3440FF-735F-447F-B48E-11B68044BAFB}" type="presParOf" srcId="{2498E3BA-2372-4800-9DA6-6D733FF7EFA6}" destId="{08AF6A84-50E5-448C-B0BB-DFDE07103B81}" srcOrd="12" destOrd="0" presId="urn:microsoft.com/office/officeart/2009/3/layout/StepUpProcess"/>
    <dgm:cxn modelId="{160809DE-29FE-4000-91B2-19326244E25A}" type="presParOf" srcId="{08AF6A84-50E5-448C-B0BB-DFDE07103B81}" destId="{D4CD74FB-0076-48E4-A550-69AC7C4860B0}" srcOrd="0" destOrd="0" presId="urn:microsoft.com/office/officeart/2009/3/layout/StepUpProcess"/>
    <dgm:cxn modelId="{E7BCE9B7-0E71-4C20-B3AB-FA1288C84BF5}" type="presParOf" srcId="{08AF6A84-50E5-448C-B0BB-DFDE07103B81}" destId="{4815C9C2-7172-49B5-AAA4-580ECA3DFE29}" srcOrd="1" destOrd="0" presId="urn:microsoft.com/office/officeart/2009/3/layout/StepUpProcess"/>
    <dgm:cxn modelId="{75BBE163-5D87-4156-B024-AB673F8D108F}" type="presParOf" srcId="{08AF6A84-50E5-448C-B0BB-DFDE07103B81}" destId="{8A8BDF46-5CD7-4385-AD19-1595B30DFB05}" srcOrd="2" destOrd="0" presId="urn:microsoft.com/office/officeart/2009/3/layout/StepUpProcess"/>
    <dgm:cxn modelId="{BEB4F4DB-606F-43EF-9DE2-CDDDC5446210}" type="presParOf" srcId="{2498E3BA-2372-4800-9DA6-6D733FF7EFA6}" destId="{17A7E199-E325-4F07-95D1-192F577ADC15}" srcOrd="13" destOrd="0" presId="urn:microsoft.com/office/officeart/2009/3/layout/StepUpProcess"/>
    <dgm:cxn modelId="{06C68393-BB9E-42E3-8EB0-10998F3BFF8F}" type="presParOf" srcId="{17A7E199-E325-4F07-95D1-192F577ADC15}" destId="{83B42AB0-A56E-435B-9696-1CCA367C3CE1}" srcOrd="0" destOrd="0" presId="urn:microsoft.com/office/officeart/2009/3/layout/StepUpProcess"/>
    <dgm:cxn modelId="{995ED779-B199-469F-9AB6-D91B65AA5090}" type="presParOf" srcId="{2498E3BA-2372-4800-9DA6-6D733FF7EFA6}" destId="{AE4B6FA8-1C38-4452-8C5D-543169048279}" srcOrd="14" destOrd="0" presId="urn:microsoft.com/office/officeart/2009/3/layout/StepUpProcess"/>
    <dgm:cxn modelId="{367B2408-F4EA-4D04-AC15-BFBC1DC587BD}" type="presParOf" srcId="{AE4B6FA8-1C38-4452-8C5D-543169048279}" destId="{8A1A3D19-1A7E-45DE-8891-BC02139E754B}" srcOrd="0" destOrd="0" presId="urn:microsoft.com/office/officeart/2009/3/layout/StepUpProcess"/>
    <dgm:cxn modelId="{BFCE6C38-25BF-4ECF-8273-CEBE7025BD02}" type="presParOf" srcId="{AE4B6FA8-1C38-4452-8C5D-543169048279}" destId="{EBFC99F0-AC0E-4E80-8864-5ADBF875329D}" srcOrd="1" destOrd="0" presId="urn:microsoft.com/office/officeart/2009/3/layout/StepUp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E2D9D8-0631-4FF8-A5E9-7CC467687891}" type="doc">
      <dgm:prSet loTypeId="urn:microsoft.com/office/officeart/2018/2/layout/IconLabelDescriptionList" loCatId="icon" qsTypeId="urn:microsoft.com/office/officeart/2005/8/quickstyle/simple1" qsCatId="simple" csTypeId="urn:microsoft.com/office/officeart/2005/8/colors/accent3_2" csCatId="accent3" phldr="1"/>
      <dgm:spPr/>
      <dgm:t>
        <a:bodyPr/>
        <a:lstStyle/>
        <a:p>
          <a:endParaRPr lang="en-US"/>
        </a:p>
      </dgm:t>
    </dgm:pt>
    <dgm:pt modelId="{D73FD818-638B-41FF-B143-B7B2FE5508BA}">
      <dgm:prSet custT="1"/>
      <dgm:spPr/>
      <dgm:t>
        <a:bodyPr/>
        <a:lstStyle/>
        <a:p>
          <a:pPr>
            <a:lnSpc>
              <a:spcPct val="100000"/>
            </a:lnSpc>
            <a:defRPr b="1"/>
          </a:pPr>
          <a:r>
            <a:rPr lang="en-US" sz="3200" u="sng"/>
            <a:t>Overview</a:t>
          </a:r>
          <a:endParaRPr lang="en-US" sz="3200"/>
        </a:p>
      </dgm:t>
    </dgm:pt>
    <dgm:pt modelId="{133586D8-4658-4B62-9DA0-DE180D4D81FD}" type="parTrans" cxnId="{FB6701E3-7268-43A4-B76D-FF852B343B65}">
      <dgm:prSet/>
      <dgm:spPr/>
      <dgm:t>
        <a:bodyPr/>
        <a:lstStyle/>
        <a:p>
          <a:endParaRPr lang="en-US"/>
        </a:p>
      </dgm:t>
    </dgm:pt>
    <dgm:pt modelId="{95570ACA-652E-4DD5-B00A-D9059C8903CC}" type="sibTrans" cxnId="{FB6701E3-7268-43A4-B76D-FF852B343B65}">
      <dgm:prSet/>
      <dgm:spPr/>
      <dgm:t>
        <a:bodyPr/>
        <a:lstStyle/>
        <a:p>
          <a:endParaRPr lang="en-US"/>
        </a:p>
      </dgm:t>
    </dgm:pt>
    <dgm:pt modelId="{1873B92A-C3B8-4D92-8D82-A6BDDA1199AB}">
      <dgm:prSet/>
      <dgm:spPr/>
      <dgm:t>
        <a:bodyPr/>
        <a:lstStyle/>
        <a:p>
          <a:pPr rtl="0">
            <a:lnSpc>
              <a:spcPct val="100000"/>
            </a:lnSpc>
          </a:pPr>
          <a:r>
            <a:rPr lang="en-US">
              <a:latin typeface="Arial Black"/>
            </a:rPr>
            <a:t>* </a:t>
          </a:r>
          <a:r>
            <a:rPr lang="en-US"/>
            <a:t>The district is piloting a zero-based budgeting (ZBB) process for Signature and Turnaround Program Funds this year. </a:t>
          </a:r>
        </a:p>
      </dgm:t>
    </dgm:pt>
    <dgm:pt modelId="{CFE1E0F9-59E9-4AEE-9BC4-315FAEEAA7F9}" type="parTrans" cxnId="{96F9405F-8916-455E-BDF4-E99D6D0A74AE}">
      <dgm:prSet/>
      <dgm:spPr/>
      <dgm:t>
        <a:bodyPr/>
        <a:lstStyle/>
        <a:p>
          <a:endParaRPr lang="en-US"/>
        </a:p>
      </dgm:t>
    </dgm:pt>
    <dgm:pt modelId="{759AF8DD-4134-409A-9706-E4FBD43853B7}" type="sibTrans" cxnId="{96F9405F-8916-455E-BDF4-E99D6D0A74AE}">
      <dgm:prSet/>
      <dgm:spPr/>
      <dgm:t>
        <a:bodyPr/>
        <a:lstStyle/>
        <a:p>
          <a:endParaRPr lang="en-US"/>
        </a:p>
      </dgm:t>
    </dgm:pt>
    <dgm:pt modelId="{82A814D1-4523-4DC6-B2D4-08C75A31C79B}">
      <dgm:prSet/>
      <dgm:spPr/>
      <dgm:t>
        <a:bodyPr/>
        <a:lstStyle/>
        <a:p>
          <a:pPr rtl="0">
            <a:lnSpc>
              <a:spcPct val="100000"/>
            </a:lnSpc>
          </a:pPr>
          <a:r>
            <a:rPr lang="en-US">
              <a:latin typeface="Arial Black"/>
            </a:rPr>
            <a:t>* </a:t>
          </a:r>
          <a:r>
            <a:rPr lang="en-US"/>
            <a:t>Zero-based budgeting (ZBB) is a budgeting process that </a:t>
          </a:r>
          <a:r>
            <a:rPr lang="en-US" u="sng"/>
            <a:t>allocates funding based on program efficiency and necessity rather than budget history.</a:t>
          </a:r>
          <a:r>
            <a:rPr lang="en-US"/>
            <a:t> As opposed to traditional budgeting, no item is automatically included in the next budget. </a:t>
          </a:r>
        </a:p>
      </dgm:t>
    </dgm:pt>
    <dgm:pt modelId="{1AD7C0C3-00DD-44CD-859F-E2FE9768A3A9}" type="parTrans" cxnId="{0983AA70-6D43-4C34-BFFD-D4124A467C18}">
      <dgm:prSet/>
      <dgm:spPr/>
      <dgm:t>
        <a:bodyPr/>
        <a:lstStyle/>
        <a:p>
          <a:endParaRPr lang="en-US"/>
        </a:p>
      </dgm:t>
    </dgm:pt>
    <dgm:pt modelId="{3EA455BF-6D0C-46A3-8479-EDDE10CCB74D}" type="sibTrans" cxnId="{0983AA70-6D43-4C34-BFFD-D4124A467C18}">
      <dgm:prSet/>
      <dgm:spPr/>
      <dgm:t>
        <a:bodyPr/>
        <a:lstStyle/>
        <a:p>
          <a:endParaRPr lang="en-US"/>
        </a:p>
      </dgm:t>
    </dgm:pt>
    <dgm:pt modelId="{C8A6F693-EAF1-4399-B688-84C3A78B793A}">
      <dgm:prSet/>
      <dgm:spPr/>
      <dgm:t>
        <a:bodyPr/>
        <a:lstStyle/>
        <a:p>
          <a:pPr rtl="0">
            <a:lnSpc>
              <a:spcPct val="100000"/>
            </a:lnSpc>
          </a:pPr>
          <a:r>
            <a:rPr lang="en-US">
              <a:latin typeface="Arial Black"/>
            </a:rPr>
            <a:t>* </a:t>
          </a:r>
          <a:r>
            <a:rPr lang="en-US"/>
            <a:t>As such the </a:t>
          </a:r>
          <a:r>
            <a:rPr lang="en-US" b="1" u="sng"/>
            <a:t>initial</a:t>
          </a:r>
          <a:r>
            <a:rPr lang="en-US"/>
            <a:t> allocation for these programs at all schools will be $0. </a:t>
          </a:r>
        </a:p>
      </dgm:t>
    </dgm:pt>
    <dgm:pt modelId="{7F7D2BA5-74FC-4FF2-BEC6-FEA1F4B4B98F}" type="parTrans" cxnId="{1F6C7298-846B-4AF8-A30F-7EC84396998F}">
      <dgm:prSet/>
      <dgm:spPr/>
      <dgm:t>
        <a:bodyPr/>
        <a:lstStyle/>
        <a:p>
          <a:endParaRPr lang="en-US"/>
        </a:p>
      </dgm:t>
    </dgm:pt>
    <dgm:pt modelId="{D284F81C-01C3-497F-BCEF-C3EB7482FCD8}" type="sibTrans" cxnId="{1F6C7298-846B-4AF8-A30F-7EC84396998F}">
      <dgm:prSet/>
      <dgm:spPr/>
      <dgm:t>
        <a:bodyPr/>
        <a:lstStyle/>
        <a:p>
          <a:endParaRPr lang="en-US"/>
        </a:p>
      </dgm:t>
    </dgm:pt>
    <dgm:pt modelId="{2FD1542E-0106-4363-88EC-4E67BBA80FE6}">
      <dgm:prSet custT="1"/>
      <dgm:spPr/>
      <dgm:t>
        <a:bodyPr/>
        <a:lstStyle/>
        <a:p>
          <a:pPr>
            <a:lnSpc>
              <a:spcPct val="100000"/>
            </a:lnSpc>
            <a:defRPr b="1"/>
          </a:pPr>
          <a:r>
            <a:rPr lang="en-US" sz="3200" u="sng"/>
            <a:t>Process</a:t>
          </a:r>
          <a:endParaRPr lang="en-US" sz="3200"/>
        </a:p>
      </dgm:t>
    </dgm:pt>
    <dgm:pt modelId="{0C4B0086-D46F-4178-9F8F-9F059809F904}" type="parTrans" cxnId="{02676FCC-387C-4751-BCD6-B1F7C438DF1A}">
      <dgm:prSet/>
      <dgm:spPr/>
      <dgm:t>
        <a:bodyPr/>
        <a:lstStyle/>
        <a:p>
          <a:endParaRPr lang="en-US"/>
        </a:p>
      </dgm:t>
    </dgm:pt>
    <dgm:pt modelId="{ABE915C6-CD07-4046-B427-87C15C94E1F2}" type="sibTrans" cxnId="{02676FCC-387C-4751-BCD6-B1F7C438DF1A}">
      <dgm:prSet/>
      <dgm:spPr/>
      <dgm:t>
        <a:bodyPr/>
        <a:lstStyle/>
        <a:p>
          <a:endParaRPr lang="en-US"/>
        </a:p>
      </dgm:t>
    </dgm:pt>
    <dgm:pt modelId="{FE2C983B-6D85-439B-BAED-C5067729AB06}">
      <dgm:prSet/>
      <dgm:spPr/>
      <dgm:t>
        <a:bodyPr/>
        <a:lstStyle/>
        <a:p>
          <a:pPr rtl="0">
            <a:lnSpc>
              <a:spcPct val="100000"/>
            </a:lnSpc>
            <a:spcAft>
              <a:spcPts val="600"/>
            </a:spcAft>
          </a:pPr>
          <a:r>
            <a:rPr lang="en-US">
              <a:latin typeface="Arial Black"/>
            </a:rPr>
            <a:t>* </a:t>
          </a:r>
          <a:r>
            <a:rPr lang="en-US"/>
            <a:t>Principals will develop proposed requests for the personnel and non-personnel they need to support the Signature and/or Turnaround Programs at their schools.  </a:t>
          </a:r>
        </a:p>
      </dgm:t>
    </dgm:pt>
    <dgm:pt modelId="{F65B9D36-D983-4CA9-9791-3485429FBF61}" type="parTrans" cxnId="{C7A2AAFB-3278-4121-A422-F4BDF7EB3916}">
      <dgm:prSet/>
      <dgm:spPr/>
      <dgm:t>
        <a:bodyPr/>
        <a:lstStyle/>
        <a:p>
          <a:endParaRPr lang="en-US"/>
        </a:p>
      </dgm:t>
    </dgm:pt>
    <dgm:pt modelId="{9D117439-F4A1-471B-A9D6-A4A5270D82F4}" type="sibTrans" cxnId="{C7A2AAFB-3278-4121-A422-F4BDF7EB3916}">
      <dgm:prSet/>
      <dgm:spPr/>
      <dgm:t>
        <a:bodyPr/>
        <a:lstStyle/>
        <a:p>
          <a:endParaRPr lang="en-US"/>
        </a:p>
      </dgm:t>
    </dgm:pt>
    <dgm:pt modelId="{B3F0EBD5-89A5-41A7-B609-43D3D7C554C9}">
      <dgm:prSet/>
      <dgm:spPr/>
      <dgm:t>
        <a:bodyPr/>
        <a:lstStyle/>
        <a:p>
          <a:pPr rtl="0">
            <a:lnSpc>
              <a:spcPct val="100000"/>
            </a:lnSpc>
            <a:spcAft>
              <a:spcPts val="600"/>
            </a:spcAft>
          </a:pPr>
          <a:r>
            <a:rPr lang="en-US" b="0" u="sng">
              <a:latin typeface="Arial"/>
              <a:ea typeface="Calibri"/>
              <a:cs typeface="Calibri"/>
            </a:rPr>
            <a:t>* Principals will share and discuss their proposals and rationale for the proposals with their school GO Team for feedback.</a:t>
          </a:r>
          <a:r>
            <a:rPr lang="en-US">
              <a:latin typeface="Arial Black"/>
              <a:ea typeface="Calibri"/>
              <a:cs typeface="Calibri"/>
            </a:rPr>
            <a:t> </a:t>
          </a:r>
          <a:r>
            <a:rPr lang="en-US"/>
            <a:t> </a:t>
          </a:r>
        </a:p>
      </dgm:t>
    </dgm:pt>
    <dgm:pt modelId="{D41708FB-47F8-4122-B314-C1B89C9F3F0D}" type="parTrans" cxnId="{ED5900A8-619C-406D-A0B3-754FAF027EAD}">
      <dgm:prSet/>
      <dgm:spPr/>
      <dgm:t>
        <a:bodyPr/>
        <a:lstStyle/>
        <a:p>
          <a:endParaRPr lang="en-US"/>
        </a:p>
      </dgm:t>
    </dgm:pt>
    <dgm:pt modelId="{447683F4-C706-40E9-9CC8-5839EB0C32CC}" type="sibTrans" cxnId="{ED5900A8-619C-406D-A0B3-754FAF027EAD}">
      <dgm:prSet/>
      <dgm:spPr/>
      <dgm:t>
        <a:bodyPr/>
        <a:lstStyle/>
        <a:p>
          <a:endParaRPr lang="en-US"/>
        </a:p>
      </dgm:t>
    </dgm:pt>
    <dgm:pt modelId="{1FDF0A5D-9ABA-43A0-A204-95A7A7B6C92E}">
      <dgm:prSet/>
      <dgm:spPr/>
      <dgm:t>
        <a:bodyPr/>
        <a:lstStyle/>
        <a:p>
          <a:pPr rtl="0">
            <a:lnSpc>
              <a:spcPct val="100000"/>
            </a:lnSpc>
            <a:spcAft>
              <a:spcPts val="600"/>
            </a:spcAft>
          </a:pPr>
          <a:r>
            <a:rPr lang="en-US">
              <a:latin typeface="Arial Black"/>
            </a:rPr>
            <a:t>* </a:t>
          </a:r>
          <a:r>
            <a:rPr lang="en-US"/>
            <a:t>After discussing with their GO Team, principals will submit their request for review by January 31st.</a:t>
          </a:r>
          <a:r>
            <a:rPr lang="en-US">
              <a:latin typeface="Arial Black"/>
            </a:rPr>
            <a:t> </a:t>
          </a:r>
          <a:r>
            <a:rPr lang="en-US">
              <a:latin typeface="Arial"/>
              <a:cs typeface="Arial"/>
            </a:rPr>
            <a:t>Funding for these programs will be provided the week of February 3rd. </a:t>
          </a:r>
        </a:p>
      </dgm:t>
    </dgm:pt>
    <dgm:pt modelId="{06151A24-7BA2-4EC1-B070-80D14B7C1DBC}" type="parTrans" cxnId="{692AEDE1-1407-45F0-AB52-31C603C7B15B}">
      <dgm:prSet/>
      <dgm:spPr/>
      <dgm:t>
        <a:bodyPr/>
        <a:lstStyle/>
        <a:p>
          <a:endParaRPr lang="en-US"/>
        </a:p>
      </dgm:t>
    </dgm:pt>
    <dgm:pt modelId="{FD263A47-1CAA-45C8-B420-6B1AB00D3843}" type="sibTrans" cxnId="{692AEDE1-1407-45F0-AB52-31C603C7B15B}">
      <dgm:prSet/>
      <dgm:spPr/>
      <dgm:t>
        <a:bodyPr/>
        <a:lstStyle/>
        <a:p>
          <a:endParaRPr lang="en-US"/>
        </a:p>
      </dgm:t>
    </dgm:pt>
    <dgm:pt modelId="{EFA244B3-E1E9-472E-9088-352574DD3109}" type="pres">
      <dgm:prSet presAssocID="{91E2D9D8-0631-4FF8-A5E9-7CC467687891}" presName="root" presStyleCnt="0">
        <dgm:presLayoutVars>
          <dgm:dir/>
          <dgm:resizeHandles val="exact"/>
        </dgm:presLayoutVars>
      </dgm:prSet>
      <dgm:spPr/>
    </dgm:pt>
    <dgm:pt modelId="{B60B5060-DBD7-4D99-AEBE-7F7AF3C6B284}" type="pres">
      <dgm:prSet presAssocID="{D73FD818-638B-41FF-B143-B7B2FE5508BA}" presName="compNode" presStyleCnt="0"/>
      <dgm:spPr/>
    </dgm:pt>
    <dgm:pt modelId="{7FC23713-313B-4007-98C5-9B3864F1E659}" type="pres">
      <dgm:prSet presAssocID="{D73FD818-638B-41FF-B143-B7B2FE5508BA}" presName="iconRect" presStyleLbl="node1" presStyleIdx="0" presStyleCnt="2" custScaleX="113403" custScaleY="78220" custLinFactNeighborY="-6352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2C9F6275-F223-4290-861A-ED20F3D2160D}" type="pres">
      <dgm:prSet presAssocID="{D73FD818-638B-41FF-B143-B7B2FE5508BA}" presName="iconSpace" presStyleCnt="0"/>
      <dgm:spPr/>
    </dgm:pt>
    <dgm:pt modelId="{F6BFB254-F64B-4179-907B-86DAB7182656}" type="pres">
      <dgm:prSet presAssocID="{D73FD818-638B-41FF-B143-B7B2FE5508BA}" presName="parTx" presStyleLbl="revTx" presStyleIdx="0" presStyleCnt="4" custLinFactY="-27308" custLinFactNeighborX="461" custLinFactNeighborY="-100000">
        <dgm:presLayoutVars>
          <dgm:chMax val="0"/>
          <dgm:chPref val="0"/>
        </dgm:presLayoutVars>
      </dgm:prSet>
      <dgm:spPr/>
    </dgm:pt>
    <dgm:pt modelId="{AD8EFB18-ADF9-4078-ADBF-FB028AD55526}" type="pres">
      <dgm:prSet presAssocID="{D73FD818-638B-41FF-B143-B7B2FE5508BA}" presName="txSpace" presStyleCnt="0"/>
      <dgm:spPr/>
    </dgm:pt>
    <dgm:pt modelId="{A7A65C3E-942C-434A-8EBB-D23C7D65CCBA}" type="pres">
      <dgm:prSet presAssocID="{D73FD818-638B-41FF-B143-B7B2FE5508BA}" presName="desTx" presStyleLbl="revTx" presStyleIdx="1" presStyleCnt="4" custLinFactNeighborX="-692" custLinFactNeighborY="-28783">
        <dgm:presLayoutVars/>
      </dgm:prSet>
      <dgm:spPr/>
    </dgm:pt>
    <dgm:pt modelId="{D481E210-E003-4BF9-BA61-A7154D04242A}" type="pres">
      <dgm:prSet presAssocID="{95570ACA-652E-4DD5-B00A-D9059C8903CC}" presName="sibTrans" presStyleCnt="0"/>
      <dgm:spPr/>
    </dgm:pt>
    <dgm:pt modelId="{38C8C16A-DDC4-43B1-9E77-8FAC36D0AD7F}" type="pres">
      <dgm:prSet presAssocID="{2FD1542E-0106-4363-88EC-4E67BBA80FE6}" presName="compNode" presStyleCnt="0"/>
      <dgm:spPr/>
    </dgm:pt>
    <dgm:pt modelId="{D425D025-37E5-47EC-9632-48C8FB4ED6AD}" type="pres">
      <dgm:prSet presAssocID="{2FD1542E-0106-4363-88EC-4E67BBA80FE6}" presName="iconRect" presStyleLbl="node1" presStyleIdx="1" presStyleCnt="2" custLinFactNeighborX="-659" custLinFactNeighborY="-4764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6879E322-E969-42DA-927A-C473D3AD3546}" type="pres">
      <dgm:prSet presAssocID="{2FD1542E-0106-4363-88EC-4E67BBA80FE6}" presName="iconSpace" presStyleCnt="0"/>
      <dgm:spPr/>
    </dgm:pt>
    <dgm:pt modelId="{8F055027-061B-4AB4-93D0-F6E408843C69}" type="pres">
      <dgm:prSet presAssocID="{2FD1542E-0106-4363-88EC-4E67BBA80FE6}" presName="parTx" presStyleLbl="revTx" presStyleIdx="2" presStyleCnt="4" custLinFactNeighborX="-231" custLinFactNeighborY="-94173">
        <dgm:presLayoutVars>
          <dgm:chMax val="0"/>
          <dgm:chPref val="0"/>
        </dgm:presLayoutVars>
      </dgm:prSet>
      <dgm:spPr/>
    </dgm:pt>
    <dgm:pt modelId="{450B1790-58AC-4DC4-ACD7-8728EEF2172D}" type="pres">
      <dgm:prSet presAssocID="{2FD1542E-0106-4363-88EC-4E67BBA80FE6}" presName="txSpace" presStyleCnt="0"/>
      <dgm:spPr/>
    </dgm:pt>
    <dgm:pt modelId="{3AB6420D-7123-448A-BA39-76E75EAD54C2}" type="pres">
      <dgm:prSet presAssocID="{2FD1542E-0106-4363-88EC-4E67BBA80FE6}" presName="desTx" presStyleLbl="revTx" presStyleIdx="3" presStyleCnt="4" custLinFactNeighborX="-1844" custLinFactNeighborY="-24617">
        <dgm:presLayoutVars/>
      </dgm:prSet>
      <dgm:spPr/>
    </dgm:pt>
  </dgm:ptLst>
  <dgm:cxnLst>
    <dgm:cxn modelId="{F71DFB0E-7A19-46A6-B4D1-802F08987E17}" type="presOf" srcId="{FE2C983B-6D85-439B-BAED-C5067729AB06}" destId="{3AB6420D-7123-448A-BA39-76E75EAD54C2}" srcOrd="0" destOrd="0" presId="urn:microsoft.com/office/officeart/2018/2/layout/IconLabelDescriptionList"/>
    <dgm:cxn modelId="{99334A19-86E5-4A79-BD89-BC252E4BBDDD}" type="presOf" srcId="{1873B92A-C3B8-4D92-8D82-A6BDDA1199AB}" destId="{A7A65C3E-942C-434A-8EBB-D23C7D65CCBA}" srcOrd="0" destOrd="0" presId="urn:microsoft.com/office/officeart/2018/2/layout/IconLabelDescriptionList"/>
    <dgm:cxn modelId="{96F9405F-8916-455E-BDF4-E99D6D0A74AE}" srcId="{D73FD818-638B-41FF-B143-B7B2FE5508BA}" destId="{1873B92A-C3B8-4D92-8D82-A6BDDA1199AB}" srcOrd="0" destOrd="0" parTransId="{CFE1E0F9-59E9-4AEE-9BC4-315FAEEAA7F9}" sibTransId="{759AF8DD-4134-409A-9706-E4FBD43853B7}"/>
    <dgm:cxn modelId="{233FDA45-EBB0-4A0F-B303-73A9337CB1C2}" type="presOf" srcId="{2FD1542E-0106-4363-88EC-4E67BBA80FE6}" destId="{8F055027-061B-4AB4-93D0-F6E408843C69}" srcOrd="0" destOrd="0" presId="urn:microsoft.com/office/officeart/2018/2/layout/IconLabelDescriptionList"/>
    <dgm:cxn modelId="{0983AA70-6D43-4C34-BFFD-D4124A467C18}" srcId="{D73FD818-638B-41FF-B143-B7B2FE5508BA}" destId="{82A814D1-4523-4DC6-B2D4-08C75A31C79B}" srcOrd="1" destOrd="0" parTransId="{1AD7C0C3-00DD-44CD-859F-E2FE9768A3A9}" sibTransId="{3EA455BF-6D0C-46A3-8479-EDDE10CCB74D}"/>
    <dgm:cxn modelId="{06274D76-016F-4A67-8D0E-1046C87611E3}" type="presOf" srcId="{B3F0EBD5-89A5-41A7-B609-43D3D7C554C9}" destId="{3AB6420D-7123-448A-BA39-76E75EAD54C2}" srcOrd="0" destOrd="1" presId="urn:microsoft.com/office/officeart/2018/2/layout/IconLabelDescriptionList"/>
    <dgm:cxn modelId="{C31C137D-8548-408B-9C97-390ED850722C}" type="presOf" srcId="{1FDF0A5D-9ABA-43A0-A204-95A7A7B6C92E}" destId="{3AB6420D-7123-448A-BA39-76E75EAD54C2}" srcOrd="0" destOrd="2" presId="urn:microsoft.com/office/officeart/2018/2/layout/IconLabelDescriptionList"/>
    <dgm:cxn modelId="{EEA3D486-8B5C-4387-85FA-5C03E3FDF222}" type="presOf" srcId="{C8A6F693-EAF1-4399-B688-84C3A78B793A}" destId="{A7A65C3E-942C-434A-8EBB-D23C7D65CCBA}" srcOrd="0" destOrd="2" presId="urn:microsoft.com/office/officeart/2018/2/layout/IconLabelDescriptionList"/>
    <dgm:cxn modelId="{1F6C7298-846B-4AF8-A30F-7EC84396998F}" srcId="{D73FD818-638B-41FF-B143-B7B2FE5508BA}" destId="{C8A6F693-EAF1-4399-B688-84C3A78B793A}" srcOrd="2" destOrd="0" parTransId="{7F7D2BA5-74FC-4FF2-BEC6-FEA1F4B4B98F}" sibTransId="{D284F81C-01C3-497F-BCEF-C3EB7482FCD8}"/>
    <dgm:cxn modelId="{274364A1-F6CD-4712-9EC4-1A56D1DEDC13}" type="presOf" srcId="{91E2D9D8-0631-4FF8-A5E9-7CC467687891}" destId="{EFA244B3-E1E9-472E-9088-352574DD3109}" srcOrd="0" destOrd="0" presId="urn:microsoft.com/office/officeart/2018/2/layout/IconLabelDescriptionList"/>
    <dgm:cxn modelId="{ED5900A8-619C-406D-A0B3-754FAF027EAD}" srcId="{2FD1542E-0106-4363-88EC-4E67BBA80FE6}" destId="{B3F0EBD5-89A5-41A7-B609-43D3D7C554C9}" srcOrd="1" destOrd="0" parTransId="{D41708FB-47F8-4122-B314-C1B89C9F3F0D}" sibTransId="{447683F4-C706-40E9-9CC8-5839EB0C32CC}"/>
    <dgm:cxn modelId="{A70B09B6-E60B-4221-9891-3814943B7366}" type="presOf" srcId="{82A814D1-4523-4DC6-B2D4-08C75A31C79B}" destId="{A7A65C3E-942C-434A-8EBB-D23C7D65CCBA}" srcOrd="0" destOrd="1" presId="urn:microsoft.com/office/officeart/2018/2/layout/IconLabelDescriptionList"/>
    <dgm:cxn modelId="{02676FCC-387C-4751-BCD6-B1F7C438DF1A}" srcId="{91E2D9D8-0631-4FF8-A5E9-7CC467687891}" destId="{2FD1542E-0106-4363-88EC-4E67BBA80FE6}" srcOrd="1" destOrd="0" parTransId="{0C4B0086-D46F-4178-9F8F-9F059809F904}" sibTransId="{ABE915C6-CD07-4046-B427-87C15C94E1F2}"/>
    <dgm:cxn modelId="{544FA5CF-FF8A-426F-8E42-95BF856B1223}" type="presOf" srcId="{D73FD818-638B-41FF-B143-B7B2FE5508BA}" destId="{F6BFB254-F64B-4179-907B-86DAB7182656}" srcOrd="0" destOrd="0" presId="urn:microsoft.com/office/officeart/2018/2/layout/IconLabelDescriptionList"/>
    <dgm:cxn modelId="{692AEDE1-1407-45F0-AB52-31C603C7B15B}" srcId="{2FD1542E-0106-4363-88EC-4E67BBA80FE6}" destId="{1FDF0A5D-9ABA-43A0-A204-95A7A7B6C92E}" srcOrd="2" destOrd="0" parTransId="{06151A24-7BA2-4EC1-B070-80D14B7C1DBC}" sibTransId="{FD263A47-1CAA-45C8-B420-6B1AB00D3843}"/>
    <dgm:cxn modelId="{FB6701E3-7268-43A4-B76D-FF852B343B65}" srcId="{91E2D9D8-0631-4FF8-A5E9-7CC467687891}" destId="{D73FD818-638B-41FF-B143-B7B2FE5508BA}" srcOrd="0" destOrd="0" parTransId="{133586D8-4658-4B62-9DA0-DE180D4D81FD}" sibTransId="{95570ACA-652E-4DD5-B00A-D9059C8903CC}"/>
    <dgm:cxn modelId="{C7A2AAFB-3278-4121-A422-F4BDF7EB3916}" srcId="{2FD1542E-0106-4363-88EC-4E67BBA80FE6}" destId="{FE2C983B-6D85-439B-BAED-C5067729AB06}" srcOrd="0" destOrd="0" parTransId="{F65B9D36-D983-4CA9-9791-3485429FBF61}" sibTransId="{9D117439-F4A1-471B-A9D6-A4A5270D82F4}"/>
    <dgm:cxn modelId="{BBE0A339-2AC7-4A70-88C7-F3ABC0C4557B}" type="presParOf" srcId="{EFA244B3-E1E9-472E-9088-352574DD3109}" destId="{B60B5060-DBD7-4D99-AEBE-7F7AF3C6B284}" srcOrd="0" destOrd="0" presId="urn:microsoft.com/office/officeart/2018/2/layout/IconLabelDescriptionList"/>
    <dgm:cxn modelId="{54DA4B71-21CC-4ADF-B004-9B527B84C5EA}" type="presParOf" srcId="{B60B5060-DBD7-4D99-AEBE-7F7AF3C6B284}" destId="{7FC23713-313B-4007-98C5-9B3864F1E659}" srcOrd="0" destOrd="0" presId="urn:microsoft.com/office/officeart/2018/2/layout/IconLabelDescriptionList"/>
    <dgm:cxn modelId="{89FE5CB8-BA5A-4EDA-94B7-4F3BD118F28D}" type="presParOf" srcId="{B60B5060-DBD7-4D99-AEBE-7F7AF3C6B284}" destId="{2C9F6275-F223-4290-861A-ED20F3D2160D}" srcOrd="1" destOrd="0" presId="urn:microsoft.com/office/officeart/2018/2/layout/IconLabelDescriptionList"/>
    <dgm:cxn modelId="{BD0563F8-0256-43B7-A05F-516408F1E51B}" type="presParOf" srcId="{B60B5060-DBD7-4D99-AEBE-7F7AF3C6B284}" destId="{F6BFB254-F64B-4179-907B-86DAB7182656}" srcOrd="2" destOrd="0" presId="urn:microsoft.com/office/officeart/2018/2/layout/IconLabelDescriptionList"/>
    <dgm:cxn modelId="{2224284F-A650-4A97-8782-C588FFAD91A4}" type="presParOf" srcId="{B60B5060-DBD7-4D99-AEBE-7F7AF3C6B284}" destId="{AD8EFB18-ADF9-4078-ADBF-FB028AD55526}" srcOrd="3" destOrd="0" presId="urn:microsoft.com/office/officeart/2018/2/layout/IconLabelDescriptionList"/>
    <dgm:cxn modelId="{53BBCBCA-6573-4A4E-BA8F-87B8B891F923}" type="presParOf" srcId="{B60B5060-DBD7-4D99-AEBE-7F7AF3C6B284}" destId="{A7A65C3E-942C-434A-8EBB-D23C7D65CCBA}" srcOrd="4" destOrd="0" presId="urn:microsoft.com/office/officeart/2018/2/layout/IconLabelDescriptionList"/>
    <dgm:cxn modelId="{891C5F38-F8BC-4E85-963D-A07CA5141119}" type="presParOf" srcId="{EFA244B3-E1E9-472E-9088-352574DD3109}" destId="{D481E210-E003-4BF9-BA61-A7154D04242A}" srcOrd="1" destOrd="0" presId="urn:microsoft.com/office/officeart/2018/2/layout/IconLabelDescriptionList"/>
    <dgm:cxn modelId="{17495C33-2360-49EB-B805-BECD50F84668}" type="presParOf" srcId="{EFA244B3-E1E9-472E-9088-352574DD3109}" destId="{38C8C16A-DDC4-43B1-9E77-8FAC36D0AD7F}" srcOrd="2" destOrd="0" presId="urn:microsoft.com/office/officeart/2018/2/layout/IconLabelDescriptionList"/>
    <dgm:cxn modelId="{CC6D51C6-372C-4087-9DD2-7D285BCF2BC0}" type="presParOf" srcId="{38C8C16A-DDC4-43B1-9E77-8FAC36D0AD7F}" destId="{D425D025-37E5-47EC-9632-48C8FB4ED6AD}" srcOrd="0" destOrd="0" presId="urn:microsoft.com/office/officeart/2018/2/layout/IconLabelDescriptionList"/>
    <dgm:cxn modelId="{5A1E70D7-8038-453F-B2DC-A294C05CD95D}" type="presParOf" srcId="{38C8C16A-DDC4-43B1-9E77-8FAC36D0AD7F}" destId="{6879E322-E969-42DA-927A-C473D3AD3546}" srcOrd="1" destOrd="0" presId="urn:microsoft.com/office/officeart/2018/2/layout/IconLabelDescriptionList"/>
    <dgm:cxn modelId="{DCC9CC74-EB19-4BAE-B0B9-170523CA053B}" type="presParOf" srcId="{38C8C16A-DDC4-43B1-9E77-8FAC36D0AD7F}" destId="{8F055027-061B-4AB4-93D0-F6E408843C69}" srcOrd="2" destOrd="0" presId="urn:microsoft.com/office/officeart/2018/2/layout/IconLabelDescriptionList"/>
    <dgm:cxn modelId="{0A1E5321-34D6-46D6-867F-AE3AAF60FBAC}" type="presParOf" srcId="{38C8C16A-DDC4-43B1-9E77-8FAC36D0AD7F}" destId="{450B1790-58AC-4DC4-ACD7-8728EEF2172D}" srcOrd="3" destOrd="0" presId="urn:microsoft.com/office/officeart/2018/2/layout/IconLabelDescriptionList"/>
    <dgm:cxn modelId="{913F15E5-2880-4950-AE54-09E43C232638}" type="presParOf" srcId="{38C8C16A-DDC4-43B1-9E77-8FAC36D0AD7F}" destId="{3AB6420D-7123-448A-BA39-76E75EAD54C2}"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2226005-596F-4B03-979B-7869B71C61B3}"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0C1D2607-0AA8-4703-8CD9-C80627D357E8}">
      <dgm:prSet/>
      <dgm:spPr>
        <a:xfrm>
          <a:off x="0" y="62"/>
          <a:ext cx="3519937" cy="2501529"/>
        </a:xfrm>
        <a:solidFill>
          <a:srgbClr val="D47B22">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b="1"/>
            <a:t>Strategic Alignment and School-Level Flexibility</a:t>
          </a:r>
          <a:r>
            <a:rPr lang="en-US">
              <a:solidFill>
                <a:sysClr val="window" lastClr="FFFFFF"/>
              </a:solidFill>
              <a:latin typeface="Sabon Next LT"/>
              <a:ea typeface="+mn-ea"/>
              <a:cs typeface="+mn-cs"/>
            </a:rPr>
            <a:t> </a:t>
          </a:r>
        </a:p>
      </dgm:t>
    </dgm:pt>
    <dgm:pt modelId="{63165D8E-7B34-4FCF-B848-7C16EFD0B634}" type="parTrans" cxnId="{8B60146B-6D28-434F-A45B-635569B9DC41}">
      <dgm:prSet/>
      <dgm:spPr/>
      <dgm:t>
        <a:bodyPr/>
        <a:lstStyle/>
        <a:p>
          <a:endParaRPr lang="en-US"/>
        </a:p>
      </dgm:t>
    </dgm:pt>
    <dgm:pt modelId="{59EC5809-7017-4AAF-A2C0-1C00F5C80D7D}" type="sibTrans" cxnId="{8B60146B-6D28-434F-A45B-635569B9DC41}">
      <dgm:prSet/>
      <dgm:spPr/>
      <dgm:t>
        <a:bodyPr/>
        <a:lstStyle/>
        <a:p>
          <a:endParaRPr lang="en-US"/>
        </a:p>
      </dgm:t>
    </dgm:pt>
    <dgm:pt modelId="{F3B6E757-8A37-4F10-8C34-BFAD7F7A8A5B}">
      <dgm:prSet/>
      <dgm:spPr>
        <a:xfrm rot="5400000">
          <a:off x="5648159" y="-1878006"/>
          <a:ext cx="2001223" cy="6257666"/>
        </a:xfrm>
        <a:solidFill>
          <a:srgbClr val="D47B22">
            <a:alpha val="90000"/>
            <a:tint val="40000"/>
            <a:hueOff val="0"/>
            <a:satOff val="0"/>
            <a:lumOff val="0"/>
            <a:alphaOff val="0"/>
          </a:srgbClr>
        </a:solidFill>
        <a:ln w="12700" cap="flat" cmpd="sng" algn="ctr">
          <a:solidFill>
            <a:srgbClr val="D47B22">
              <a:alpha val="90000"/>
              <a:tint val="40000"/>
              <a:hueOff val="0"/>
              <a:satOff val="0"/>
              <a:lumOff val="0"/>
              <a:alphaOff val="0"/>
            </a:srgbClr>
          </a:solidFill>
          <a:prstDash val="solid"/>
          <a:miter lim="800000"/>
        </a:ln>
        <a:effectLst/>
      </dgm:spPr>
      <dgm:t>
        <a:bodyPr/>
        <a:lstStyle/>
        <a:p>
          <a:pPr>
            <a:buClr>
              <a:schemeClr val="accent5"/>
            </a:buClr>
            <a:buFont typeface="Wingdings" panose="05000000000000000000" pitchFamily="2" charset="2"/>
            <a:buChar char="v"/>
          </a:pPr>
          <a:r>
            <a:rPr lang="en-US"/>
            <a:t>Does this budget proposal, as a whole, effectively support our school's strategic priorities?</a:t>
          </a:r>
          <a:endParaRPr lang="en-US">
            <a:solidFill>
              <a:sysClr val="windowText" lastClr="000000">
                <a:hueOff val="0"/>
                <a:satOff val="0"/>
                <a:lumOff val="0"/>
                <a:alphaOff val="0"/>
              </a:sysClr>
            </a:solidFill>
            <a:latin typeface="Sabon Next LT"/>
            <a:ea typeface="+mn-ea"/>
            <a:cs typeface="+mn-cs"/>
          </a:endParaRPr>
        </a:p>
      </dgm:t>
    </dgm:pt>
    <dgm:pt modelId="{08A30D75-7FDA-4406-AB12-3B70A4529EA9}" type="parTrans" cxnId="{D9D8CF70-B277-4673-AE5B-8166513062E7}">
      <dgm:prSet/>
      <dgm:spPr/>
      <dgm:t>
        <a:bodyPr/>
        <a:lstStyle/>
        <a:p>
          <a:endParaRPr lang="en-US"/>
        </a:p>
      </dgm:t>
    </dgm:pt>
    <dgm:pt modelId="{2A2A327A-BE5D-4BB6-95CA-4B1FCB579DD3}" type="sibTrans" cxnId="{D9D8CF70-B277-4673-AE5B-8166513062E7}">
      <dgm:prSet/>
      <dgm:spPr/>
      <dgm:t>
        <a:bodyPr/>
        <a:lstStyle/>
        <a:p>
          <a:endParaRPr lang="en-US"/>
        </a:p>
      </dgm:t>
    </dgm:pt>
    <dgm:pt modelId="{058C0ABC-50FF-45C6-8AE2-4BBA894231E0}">
      <dgm:prSet/>
      <dgm:spPr/>
      <dgm:t>
        <a:bodyPr/>
        <a:lstStyle/>
        <a:p>
          <a:pPr>
            <a:buClr>
              <a:schemeClr val="accent5"/>
            </a:buClr>
            <a:buFont typeface="Wingdings" panose="05000000000000000000" pitchFamily="2" charset="2"/>
            <a:buChar char="v"/>
          </a:pPr>
          <a:r>
            <a:rPr lang="en-US"/>
            <a:t>How do the principal’s proposed changes directly support priorities in our strategic plan? Can we clearly connect each adjustment to a strategic goal? </a:t>
          </a:r>
        </a:p>
      </dgm:t>
    </dgm:pt>
    <dgm:pt modelId="{1C0EE564-E814-4084-B428-E6DEE92983BE}" type="parTrans" cxnId="{130E6365-ADE3-444C-A340-3CF9EF524847}">
      <dgm:prSet/>
      <dgm:spPr/>
      <dgm:t>
        <a:bodyPr/>
        <a:lstStyle/>
        <a:p>
          <a:endParaRPr lang="en-US"/>
        </a:p>
      </dgm:t>
    </dgm:pt>
    <dgm:pt modelId="{F4C43CD9-5151-4E9E-AF21-03BD2E349221}" type="sibTrans" cxnId="{130E6365-ADE3-444C-A340-3CF9EF524847}">
      <dgm:prSet/>
      <dgm:spPr/>
      <dgm:t>
        <a:bodyPr/>
        <a:lstStyle/>
        <a:p>
          <a:endParaRPr lang="en-US"/>
        </a:p>
      </dgm:t>
    </dgm:pt>
    <dgm:pt modelId="{BC384F34-3B82-4854-BA9C-8F7AA376024E}">
      <dgm:prSet/>
      <dgm:spPr/>
      <dgm:t>
        <a:bodyPr/>
        <a:lstStyle/>
        <a:p>
          <a:pPr>
            <a:buClr>
              <a:schemeClr val="accent5"/>
            </a:buClr>
            <a:buFont typeface="Wingdings" panose="05000000000000000000" pitchFamily="2" charset="2"/>
            <a:buChar char="v"/>
          </a:pPr>
          <a:r>
            <a:rPr lang="en-US"/>
            <a:t>If new positions, resources, or programs are being added, what data or feedback supports these changes? How will we measure their impact?</a:t>
          </a:r>
        </a:p>
      </dgm:t>
    </dgm:pt>
    <dgm:pt modelId="{BAA9EC2C-30DB-428A-91DC-ECF22A217D8D}" type="parTrans" cxnId="{6FE6B555-6664-4375-9F6C-364428FB0D9B}">
      <dgm:prSet/>
      <dgm:spPr/>
      <dgm:t>
        <a:bodyPr/>
        <a:lstStyle/>
        <a:p>
          <a:endParaRPr lang="en-US"/>
        </a:p>
      </dgm:t>
    </dgm:pt>
    <dgm:pt modelId="{A9CB9ABA-1A6F-4152-91CE-49D3A91BF39E}" type="sibTrans" cxnId="{6FE6B555-6664-4375-9F6C-364428FB0D9B}">
      <dgm:prSet/>
      <dgm:spPr/>
      <dgm:t>
        <a:bodyPr/>
        <a:lstStyle/>
        <a:p>
          <a:endParaRPr lang="en-US"/>
        </a:p>
      </dgm:t>
    </dgm:pt>
    <dgm:pt modelId="{6B5DD53A-ABB2-4B78-A642-C23AD121469F}">
      <dgm:prSet/>
      <dgm:spPr/>
      <dgm:t>
        <a:bodyPr/>
        <a:lstStyle/>
        <a:p>
          <a:pPr>
            <a:buClr>
              <a:schemeClr val="accent5"/>
            </a:buClr>
            <a:buFont typeface="Wingdings" panose="05000000000000000000" pitchFamily="2" charset="2"/>
            <a:buChar char="v"/>
          </a:pPr>
          <a:r>
            <a:rPr lang="en-US"/>
            <a:t>What trade-offs are involved? Are any current programs or resources being adjusted or reduced, and how will that affect our students and staff?</a:t>
          </a:r>
        </a:p>
      </dgm:t>
    </dgm:pt>
    <dgm:pt modelId="{14C5D523-BCE0-4C32-B764-180EBD3E1E0C}" type="parTrans" cxnId="{ED2E3454-B9D6-4CD1-8C80-9B4D27009ED4}">
      <dgm:prSet/>
      <dgm:spPr/>
      <dgm:t>
        <a:bodyPr/>
        <a:lstStyle/>
        <a:p>
          <a:endParaRPr lang="en-US"/>
        </a:p>
      </dgm:t>
    </dgm:pt>
    <dgm:pt modelId="{84C8D6BD-F07A-4682-B36D-F8B350C87759}" type="sibTrans" cxnId="{ED2E3454-B9D6-4CD1-8C80-9B4D27009ED4}">
      <dgm:prSet/>
      <dgm:spPr/>
      <dgm:t>
        <a:bodyPr/>
        <a:lstStyle/>
        <a:p>
          <a:endParaRPr lang="en-US"/>
        </a:p>
      </dgm:t>
    </dgm:pt>
    <dgm:pt modelId="{81079BF2-5D38-404E-AD9F-6D0EE9114F24}" type="pres">
      <dgm:prSet presAssocID="{22226005-596F-4B03-979B-7869B71C61B3}" presName="linear" presStyleCnt="0">
        <dgm:presLayoutVars>
          <dgm:animLvl val="lvl"/>
          <dgm:resizeHandles val="exact"/>
        </dgm:presLayoutVars>
      </dgm:prSet>
      <dgm:spPr/>
    </dgm:pt>
    <dgm:pt modelId="{5381ABCD-FE50-4BAE-B29B-9A317A12D9EF}" type="pres">
      <dgm:prSet presAssocID="{0C1D2607-0AA8-4703-8CD9-C80627D357E8}" presName="parentText" presStyleLbl="node1" presStyleIdx="0" presStyleCnt="1">
        <dgm:presLayoutVars>
          <dgm:chMax val="0"/>
          <dgm:bulletEnabled val="1"/>
        </dgm:presLayoutVars>
      </dgm:prSet>
      <dgm:spPr/>
    </dgm:pt>
    <dgm:pt modelId="{7111410D-54EE-4041-8993-EC4AC19AA56A}" type="pres">
      <dgm:prSet presAssocID="{0C1D2607-0AA8-4703-8CD9-C80627D357E8}" presName="childText" presStyleLbl="revTx" presStyleIdx="0" presStyleCnt="1">
        <dgm:presLayoutVars>
          <dgm:bulletEnabled val="1"/>
        </dgm:presLayoutVars>
      </dgm:prSet>
      <dgm:spPr/>
    </dgm:pt>
  </dgm:ptLst>
  <dgm:cxnLst>
    <dgm:cxn modelId="{E84C4611-202E-4254-8A33-E36748A8081A}" type="presOf" srcId="{058C0ABC-50FF-45C6-8AE2-4BBA894231E0}" destId="{7111410D-54EE-4041-8993-EC4AC19AA56A}" srcOrd="0" destOrd="1" presId="urn:microsoft.com/office/officeart/2005/8/layout/vList2"/>
    <dgm:cxn modelId="{130E6365-ADE3-444C-A340-3CF9EF524847}" srcId="{0C1D2607-0AA8-4703-8CD9-C80627D357E8}" destId="{058C0ABC-50FF-45C6-8AE2-4BBA894231E0}" srcOrd="1" destOrd="0" parTransId="{1C0EE564-E814-4084-B428-E6DEE92983BE}" sibTransId="{F4C43CD9-5151-4E9E-AF21-03BD2E349221}"/>
    <dgm:cxn modelId="{8B60146B-6D28-434F-A45B-635569B9DC41}" srcId="{22226005-596F-4B03-979B-7869B71C61B3}" destId="{0C1D2607-0AA8-4703-8CD9-C80627D357E8}" srcOrd="0" destOrd="0" parTransId="{63165D8E-7B34-4FCF-B848-7C16EFD0B634}" sibTransId="{59EC5809-7017-4AAF-A2C0-1C00F5C80D7D}"/>
    <dgm:cxn modelId="{D9D8CF70-B277-4673-AE5B-8166513062E7}" srcId="{0C1D2607-0AA8-4703-8CD9-C80627D357E8}" destId="{F3B6E757-8A37-4F10-8C34-BFAD7F7A8A5B}" srcOrd="0" destOrd="0" parTransId="{08A30D75-7FDA-4406-AB12-3B70A4529EA9}" sibTransId="{2A2A327A-BE5D-4BB6-95CA-4B1FCB579DD3}"/>
    <dgm:cxn modelId="{ED2E3454-B9D6-4CD1-8C80-9B4D27009ED4}" srcId="{0C1D2607-0AA8-4703-8CD9-C80627D357E8}" destId="{6B5DD53A-ABB2-4B78-A642-C23AD121469F}" srcOrd="3" destOrd="0" parTransId="{14C5D523-BCE0-4C32-B764-180EBD3E1E0C}" sibTransId="{84C8D6BD-F07A-4682-B36D-F8B350C87759}"/>
    <dgm:cxn modelId="{6FE6B555-6664-4375-9F6C-364428FB0D9B}" srcId="{0C1D2607-0AA8-4703-8CD9-C80627D357E8}" destId="{BC384F34-3B82-4854-BA9C-8F7AA376024E}" srcOrd="2" destOrd="0" parTransId="{BAA9EC2C-30DB-428A-91DC-ECF22A217D8D}" sibTransId="{A9CB9ABA-1A6F-4152-91CE-49D3A91BF39E}"/>
    <dgm:cxn modelId="{72C164A8-AB4F-47AB-AEE7-8DA30B93CCE1}" type="presOf" srcId="{6B5DD53A-ABB2-4B78-A642-C23AD121469F}" destId="{7111410D-54EE-4041-8993-EC4AC19AA56A}" srcOrd="0" destOrd="3" presId="urn:microsoft.com/office/officeart/2005/8/layout/vList2"/>
    <dgm:cxn modelId="{92939DAF-11B1-4716-9A85-772D481DFA97}" type="presOf" srcId="{22226005-596F-4B03-979B-7869B71C61B3}" destId="{81079BF2-5D38-404E-AD9F-6D0EE9114F24}" srcOrd="0" destOrd="0" presId="urn:microsoft.com/office/officeart/2005/8/layout/vList2"/>
    <dgm:cxn modelId="{200659BC-60A6-4382-8AF1-52D8C6650DBF}" type="presOf" srcId="{BC384F34-3B82-4854-BA9C-8F7AA376024E}" destId="{7111410D-54EE-4041-8993-EC4AC19AA56A}" srcOrd="0" destOrd="2" presId="urn:microsoft.com/office/officeart/2005/8/layout/vList2"/>
    <dgm:cxn modelId="{D4CFF2C6-3849-4047-A232-A80DB59DC8F2}" type="presOf" srcId="{F3B6E757-8A37-4F10-8C34-BFAD7F7A8A5B}" destId="{7111410D-54EE-4041-8993-EC4AC19AA56A}" srcOrd="0" destOrd="0" presId="urn:microsoft.com/office/officeart/2005/8/layout/vList2"/>
    <dgm:cxn modelId="{947798E3-6319-4F60-A161-8BD483E82093}" type="presOf" srcId="{0C1D2607-0AA8-4703-8CD9-C80627D357E8}" destId="{5381ABCD-FE50-4BAE-B29B-9A317A12D9EF}" srcOrd="0" destOrd="0" presId="urn:microsoft.com/office/officeart/2005/8/layout/vList2"/>
    <dgm:cxn modelId="{1B854A4B-9732-4027-AF2D-3535DB4BCB01}" type="presParOf" srcId="{81079BF2-5D38-404E-AD9F-6D0EE9114F24}" destId="{5381ABCD-FE50-4BAE-B29B-9A317A12D9EF}" srcOrd="0" destOrd="0" presId="urn:microsoft.com/office/officeart/2005/8/layout/vList2"/>
    <dgm:cxn modelId="{7C203755-1EB2-4734-97F2-17357B0A02D3}" type="presParOf" srcId="{81079BF2-5D38-404E-AD9F-6D0EE9114F24}" destId="{7111410D-54EE-4041-8993-EC4AC19AA56A}"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2226005-596F-4B03-979B-7869B71C61B3}"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0C1D2607-0AA8-4703-8CD9-C80627D357E8}">
      <dgm:prSet/>
      <dgm:spPr>
        <a:xfrm>
          <a:off x="0" y="62"/>
          <a:ext cx="3519937" cy="2501529"/>
        </a:xfrm>
        <a:solidFill>
          <a:srgbClr val="D47B22">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b="1"/>
            <a:t>District and Cluster Priorities</a:t>
          </a:r>
          <a:r>
            <a:rPr lang="en-US">
              <a:solidFill>
                <a:sysClr val="window" lastClr="FFFFFF"/>
              </a:solidFill>
              <a:latin typeface="Sabon Next LT"/>
              <a:ea typeface="+mn-ea"/>
              <a:cs typeface="+mn-cs"/>
            </a:rPr>
            <a:t> </a:t>
          </a:r>
        </a:p>
      </dgm:t>
    </dgm:pt>
    <dgm:pt modelId="{63165D8E-7B34-4FCF-B848-7C16EFD0B634}" type="parTrans" cxnId="{8B60146B-6D28-434F-A45B-635569B9DC41}">
      <dgm:prSet/>
      <dgm:spPr/>
      <dgm:t>
        <a:bodyPr/>
        <a:lstStyle/>
        <a:p>
          <a:endParaRPr lang="en-US"/>
        </a:p>
      </dgm:t>
    </dgm:pt>
    <dgm:pt modelId="{59EC5809-7017-4AAF-A2C0-1C00F5C80D7D}" type="sibTrans" cxnId="{8B60146B-6D28-434F-A45B-635569B9DC41}">
      <dgm:prSet/>
      <dgm:spPr/>
      <dgm:t>
        <a:bodyPr/>
        <a:lstStyle/>
        <a:p>
          <a:endParaRPr lang="en-US"/>
        </a:p>
      </dgm:t>
    </dgm:pt>
    <dgm:pt modelId="{F3B6E757-8A37-4F10-8C34-BFAD7F7A8A5B}">
      <dgm:prSet/>
      <dgm:spPr>
        <a:xfrm rot="5400000">
          <a:off x="5648159" y="-1878006"/>
          <a:ext cx="2001223" cy="6257666"/>
        </a:xfrm>
        <a:solidFill>
          <a:srgbClr val="D47B22">
            <a:alpha val="90000"/>
            <a:tint val="40000"/>
            <a:hueOff val="0"/>
            <a:satOff val="0"/>
            <a:lumOff val="0"/>
            <a:alphaOff val="0"/>
          </a:srgbClr>
        </a:solidFill>
        <a:ln w="12700" cap="flat" cmpd="sng" algn="ctr">
          <a:solidFill>
            <a:srgbClr val="D47B22">
              <a:alpha val="90000"/>
              <a:tint val="40000"/>
              <a:hueOff val="0"/>
              <a:satOff val="0"/>
              <a:lumOff val="0"/>
              <a:alphaOff val="0"/>
            </a:srgbClr>
          </a:solidFill>
          <a:prstDash val="solid"/>
          <a:miter lim="800000"/>
        </a:ln>
        <a:effectLst/>
      </dgm:spPr>
      <dgm:t>
        <a:bodyPr/>
        <a:lstStyle/>
        <a:p>
          <a:pPr>
            <a:buClr>
              <a:schemeClr val="accent5"/>
            </a:buClr>
            <a:buFont typeface="Wingdings" panose="05000000000000000000" pitchFamily="2" charset="2"/>
            <a:buChar char="v"/>
          </a:pPr>
          <a:r>
            <a:rPr lang="en-US"/>
            <a:t>How do these proposed changes align with district and cluster priorities? Do we foresee any challenges or misalignments?</a:t>
          </a:r>
          <a:endParaRPr lang="en-US">
            <a:solidFill>
              <a:sysClr val="windowText" lastClr="000000">
                <a:hueOff val="0"/>
                <a:satOff val="0"/>
                <a:lumOff val="0"/>
                <a:alphaOff val="0"/>
              </a:sysClr>
            </a:solidFill>
            <a:latin typeface="Sabon Next LT"/>
            <a:ea typeface="+mn-ea"/>
            <a:cs typeface="+mn-cs"/>
          </a:endParaRPr>
        </a:p>
      </dgm:t>
    </dgm:pt>
    <dgm:pt modelId="{08A30D75-7FDA-4406-AB12-3B70A4529EA9}" type="parTrans" cxnId="{D9D8CF70-B277-4673-AE5B-8166513062E7}">
      <dgm:prSet/>
      <dgm:spPr/>
      <dgm:t>
        <a:bodyPr/>
        <a:lstStyle/>
        <a:p>
          <a:endParaRPr lang="en-US"/>
        </a:p>
      </dgm:t>
    </dgm:pt>
    <dgm:pt modelId="{2A2A327A-BE5D-4BB6-95CA-4B1FCB579DD3}" type="sibTrans" cxnId="{D9D8CF70-B277-4673-AE5B-8166513062E7}">
      <dgm:prSet/>
      <dgm:spPr/>
      <dgm:t>
        <a:bodyPr/>
        <a:lstStyle/>
        <a:p>
          <a:endParaRPr lang="en-US"/>
        </a:p>
      </dgm:t>
    </dgm:pt>
    <dgm:pt modelId="{058C0ABC-50FF-45C6-8AE2-4BBA894231E0}">
      <dgm:prSet/>
      <dgm:spPr/>
      <dgm:t>
        <a:bodyPr/>
        <a:lstStyle/>
        <a:p>
          <a:pPr>
            <a:buClr>
              <a:schemeClr val="accent5"/>
            </a:buClr>
            <a:buFont typeface="Wingdings" panose="05000000000000000000" pitchFamily="2" charset="2"/>
            <a:buChar char="v"/>
          </a:pPr>
          <a:r>
            <a:rPr lang="en-US"/>
            <a:t>If the district has allocated funds for specific initiatives – for example Signature Programs - how are those reflected in our budget? </a:t>
          </a:r>
        </a:p>
      </dgm:t>
    </dgm:pt>
    <dgm:pt modelId="{1C0EE564-E814-4084-B428-E6DEE92983BE}" type="parTrans" cxnId="{130E6365-ADE3-444C-A340-3CF9EF524847}">
      <dgm:prSet/>
      <dgm:spPr/>
      <dgm:t>
        <a:bodyPr/>
        <a:lstStyle/>
        <a:p>
          <a:endParaRPr lang="en-US"/>
        </a:p>
      </dgm:t>
    </dgm:pt>
    <dgm:pt modelId="{F4C43CD9-5151-4E9E-AF21-03BD2E349221}" type="sibTrans" cxnId="{130E6365-ADE3-444C-A340-3CF9EF524847}">
      <dgm:prSet/>
      <dgm:spPr/>
      <dgm:t>
        <a:bodyPr/>
        <a:lstStyle/>
        <a:p>
          <a:endParaRPr lang="en-US"/>
        </a:p>
      </dgm:t>
    </dgm:pt>
    <dgm:pt modelId="{BC384F34-3B82-4854-BA9C-8F7AA376024E}">
      <dgm:prSet/>
      <dgm:spPr/>
      <dgm:t>
        <a:bodyPr/>
        <a:lstStyle/>
        <a:p>
          <a:pPr>
            <a:buClr>
              <a:schemeClr val="accent5"/>
            </a:buClr>
            <a:buFont typeface="Wingdings" panose="05000000000000000000" pitchFamily="2" charset="2"/>
            <a:buChar char="v"/>
          </a:pPr>
          <a:r>
            <a:rPr lang="en-US"/>
            <a:t>If we are sharing staff positions (e.g., nurse, counselor, teacher), how will this affect student support and service delivery at our school?</a:t>
          </a:r>
        </a:p>
      </dgm:t>
    </dgm:pt>
    <dgm:pt modelId="{BAA9EC2C-30DB-428A-91DC-ECF22A217D8D}" type="parTrans" cxnId="{6FE6B555-6664-4375-9F6C-364428FB0D9B}">
      <dgm:prSet/>
      <dgm:spPr/>
      <dgm:t>
        <a:bodyPr/>
        <a:lstStyle/>
        <a:p>
          <a:endParaRPr lang="en-US"/>
        </a:p>
      </dgm:t>
    </dgm:pt>
    <dgm:pt modelId="{A9CB9ABA-1A6F-4152-91CE-49D3A91BF39E}" type="sibTrans" cxnId="{6FE6B555-6664-4375-9F6C-364428FB0D9B}">
      <dgm:prSet/>
      <dgm:spPr/>
      <dgm:t>
        <a:bodyPr/>
        <a:lstStyle/>
        <a:p>
          <a:endParaRPr lang="en-US"/>
        </a:p>
      </dgm:t>
    </dgm:pt>
    <dgm:pt modelId="{81079BF2-5D38-404E-AD9F-6D0EE9114F24}" type="pres">
      <dgm:prSet presAssocID="{22226005-596F-4B03-979B-7869B71C61B3}" presName="linear" presStyleCnt="0">
        <dgm:presLayoutVars>
          <dgm:animLvl val="lvl"/>
          <dgm:resizeHandles val="exact"/>
        </dgm:presLayoutVars>
      </dgm:prSet>
      <dgm:spPr/>
    </dgm:pt>
    <dgm:pt modelId="{5381ABCD-FE50-4BAE-B29B-9A317A12D9EF}" type="pres">
      <dgm:prSet presAssocID="{0C1D2607-0AA8-4703-8CD9-C80627D357E8}" presName="parentText" presStyleLbl="node1" presStyleIdx="0" presStyleCnt="1">
        <dgm:presLayoutVars>
          <dgm:chMax val="0"/>
          <dgm:bulletEnabled val="1"/>
        </dgm:presLayoutVars>
      </dgm:prSet>
      <dgm:spPr/>
    </dgm:pt>
    <dgm:pt modelId="{7111410D-54EE-4041-8993-EC4AC19AA56A}" type="pres">
      <dgm:prSet presAssocID="{0C1D2607-0AA8-4703-8CD9-C80627D357E8}" presName="childText" presStyleLbl="revTx" presStyleIdx="0" presStyleCnt="1">
        <dgm:presLayoutVars>
          <dgm:bulletEnabled val="1"/>
        </dgm:presLayoutVars>
      </dgm:prSet>
      <dgm:spPr/>
    </dgm:pt>
  </dgm:ptLst>
  <dgm:cxnLst>
    <dgm:cxn modelId="{E84C4611-202E-4254-8A33-E36748A8081A}" type="presOf" srcId="{058C0ABC-50FF-45C6-8AE2-4BBA894231E0}" destId="{7111410D-54EE-4041-8993-EC4AC19AA56A}" srcOrd="0" destOrd="1" presId="urn:microsoft.com/office/officeart/2005/8/layout/vList2"/>
    <dgm:cxn modelId="{130E6365-ADE3-444C-A340-3CF9EF524847}" srcId="{0C1D2607-0AA8-4703-8CD9-C80627D357E8}" destId="{058C0ABC-50FF-45C6-8AE2-4BBA894231E0}" srcOrd="1" destOrd="0" parTransId="{1C0EE564-E814-4084-B428-E6DEE92983BE}" sibTransId="{F4C43CD9-5151-4E9E-AF21-03BD2E349221}"/>
    <dgm:cxn modelId="{8B60146B-6D28-434F-A45B-635569B9DC41}" srcId="{22226005-596F-4B03-979B-7869B71C61B3}" destId="{0C1D2607-0AA8-4703-8CD9-C80627D357E8}" srcOrd="0" destOrd="0" parTransId="{63165D8E-7B34-4FCF-B848-7C16EFD0B634}" sibTransId="{59EC5809-7017-4AAF-A2C0-1C00F5C80D7D}"/>
    <dgm:cxn modelId="{D9D8CF70-B277-4673-AE5B-8166513062E7}" srcId="{0C1D2607-0AA8-4703-8CD9-C80627D357E8}" destId="{F3B6E757-8A37-4F10-8C34-BFAD7F7A8A5B}" srcOrd="0" destOrd="0" parTransId="{08A30D75-7FDA-4406-AB12-3B70A4529EA9}" sibTransId="{2A2A327A-BE5D-4BB6-95CA-4B1FCB579DD3}"/>
    <dgm:cxn modelId="{6FE6B555-6664-4375-9F6C-364428FB0D9B}" srcId="{0C1D2607-0AA8-4703-8CD9-C80627D357E8}" destId="{BC384F34-3B82-4854-BA9C-8F7AA376024E}" srcOrd="2" destOrd="0" parTransId="{BAA9EC2C-30DB-428A-91DC-ECF22A217D8D}" sibTransId="{A9CB9ABA-1A6F-4152-91CE-49D3A91BF39E}"/>
    <dgm:cxn modelId="{92939DAF-11B1-4716-9A85-772D481DFA97}" type="presOf" srcId="{22226005-596F-4B03-979B-7869B71C61B3}" destId="{81079BF2-5D38-404E-AD9F-6D0EE9114F24}" srcOrd="0" destOrd="0" presId="urn:microsoft.com/office/officeart/2005/8/layout/vList2"/>
    <dgm:cxn modelId="{200659BC-60A6-4382-8AF1-52D8C6650DBF}" type="presOf" srcId="{BC384F34-3B82-4854-BA9C-8F7AA376024E}" destId="{7111410D-54EE-4041-8993-EC4AC19AA56A}" srcOrd="0" destOrd="2" presId="urn:microsoft.com/office/officeart/2005/8/layout/vList2"/>
    <dgm:cxn modelId="{D4CFF2C6-3849-4047-A232-A80DB59DC8F2}" type="presOf" srcId="{F3B6E757-8A37-4F10-8C34-BFAD7F7A8A5B}" destId="{7111410D-54EE-4041-8993-EC4AC19AA56A}" srcOrd="0" destOrd="0" presId="urn:microsoft.com/office/officeart/2005/8/layout/vList2"/>
    <dgm:cxn modelId="{947798E3-6319-4F60-A161-8BD483E82093}" type="presOf" srcId="{0C1D2607-0AA8-4703-8CD9-C80627D357E8}" destId="{5381ABCD-FE50-4BAE-B29B-9A317A12D9EF}" srcOrd="0" destOrd="0" presId="urn:microsoft.com/office/officeart/2005/8/layout/vList2"/>
    <dgm:cxn modelId="{1B854A4B-9732-4027-AF2D-3535DB4BCB01}" type="presParOf" srcId="{81079BF2-5D38-404E-AD9F-6D0EE9114F24}" destId="{5381ABCD-FE50-4BAE-B29B-9A317A12D9EF}" srcOrd="0" destOrd="0" presId="urn:microsoft.com/office/officeart/2005/8/layout/vList2"/>
    <dgm:cxn modelId="{7C203755-1EB2-4734-97F2-17357B0A02D3}" type="presParOf" srcId="{81079BF2-5D38-404E-AD9F-6D0EE9114F24}" destId="{7111410D-54EE-4041-8993-EC4AC19AA56A}"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D357EA8-A8CB-4B97-AE36-88FC7A3C27DA}" type="doc">
      <dgm:prSet loTypeId="urn:microsoft.com/office/officeart/2005/8/layout/hierarchy1" loCatId="hierarchy" qsTypeId="urn:microsoft.com/office/officeart/2005/8/quickstyle/simple2" qsCatId="simple" csTypeId="urn:microsoft.com/office/officeart/2005/8/colors/colorful1" csCatId="colorful" phldr="1"/>
      <dgm:spPr/>
      <dgm:t>
        <a:bodyPr/>
        <a:lstStyle/>
        <a:p>
          <a:endParaRPr lang="en-US"/>
        </a:p>
      </dgm:t>
    </dgm:pt>
    <dgm:pt modelId="{B698FFB7-FD6B-4BD8-B0C9-CA4169A2581D}">
      <dgm:prSet/>
      <dgm:spPr>
        <a:ln>
          <a:solidFill>
            <a:schemeClr val="accent4"/>
          </a:solidFill>
        </a:ln>
      </dgm:spPr>
      <dgm:t>
        <a:bodyPr/>
        <a:lstStyle/>
        <a:p>
          <a:r>
            <a:rPr lang="en-US" dirty="0"/>
            <a:t>The GO Team needs to </a:t>
          </a:r>
          <a:r>
            <a:rPr lang="en-US" b="1" dirty="0">
              <a:solidFill>
                <a:schemeClr val="accent5"/>
              </a:solidFill>
            </a:rPr>
            <a:t>TAKE ACTION</a:t>
          </a:r>
          <a:r>
            <a:rPr lang="en-US" b="1" dirty="0"/>
            <a:t> </a:t>
          </a:r>
          <a:r>
            <a:rPr lang="en-US" dirty="0"/>
            <a:t>(vote) on its draft FY26 budget.</a:t>
          </a:r>
        </a:p>
      </dgm:t>
    </dgm:pt>
    <dgm:pt modelId="{950EE0D0-80E2-49F3-994F-2E3921FB315C}" type="parTrans" cxnId="{FEBA400C-84DF-423B-B575-BC0B378F6430}">
      <dgm:prSet/>
      <dgm:spPr/>
      <dgm:t>
        <a:bodyPr/>
        <a:lstStyle/>
        <a:p>
          <a:endParaRPr lang="en-US"/>
        </a:p>
      </dgm:t>
    </dgm:pt>
    <dgm:pt modelId="{02329CA9-7D80-4F4B-B5F4-8D42C2AE4C2F}" type="sibTrans" cxnId="{FEBA400C-84DF-423B-B575-BC0B378F6430}">
      <dgm:prSet/>
      <dgm:spPr/>
      <dgm:t>
        <a:bodyPr/>
        <a:lstStyle/>
        <a:p>
          <a:endParaRPr lang="en-US"/>
        </a:p>
      </dgm:t>
    </dgm:pt>
    <dgm:pt modelId="{94F1C6E0-096F-492A-B4E1-7B6D4001B7E5}">
      <dgm:prSet/>
      <dgm:spPr/>
      <dgm:t>
        <a:bodyPr/>
        <a:lstStyle/>
        <a:p>
          <a:r>
            <a:rPr lang="en-US" dirty="0"/>
            <a:t>After the motion and a second, the GO Team may have additional discussion.</a:t>
          </a:r>
        </a:p>
      </dgm:t>
    </dgm:pt>
    <dgm:pt modelId="{79E27E22-597C-4129-A4A9-578735BB6A85}" type="parTrans" cxnId="{44D66627-35EF-4FAE-9028-4262BD14F64E}">
      <dgm:prSet/>
      <dgm:spPr/>
      <dgm:t>
        <a:bodyPr/>
        <a:lstStyle/>
        <a:p>
          <a:endParaRPr lang="en-US"/>
        </a:p>
      </dgm:t>
    </dgm:pt>
    <dgm:pt modelId="{315A0655-BBEC-4E14-A840-69AAD69ED390}" type="sibTrans" cxnId="{44D66627-35EF-4FAE-9028-4262BD14F64E}">
      <dgm:prSet/>
      <dgm:spPr/>
      <dgm:t>
        <a:bodyPr/>
        <a:lstStyle/>
        <a:p>
          <a:endParaRPr lang="en-US"/>
        </a:p>
      </dgm:t>
    </dgm:pt>
    <dgm:pt modelId="{42453601-FF84-4198-A2D2-B657E77A0010}">
      <dgm:prSet/>
      <dgm:spPr>
        <a:ln>
          <a:solidFill>
            <a:schemeClr val="tx2"/>
          </a:solidFill>
        </a:ln>
      </dgm:spPr>
      <dgm:t>
        <a:bodyPr/>
        <a:lstStyle/>
        <a:p>
          <a:r>
            <a:rPr lang="en-US"/>
            <a:t>Once discussion is concluded, the GO Team will vote.</a:t>
          </a:r>
        </a:p>
      </dgm:t>
    </dgm:pt>
    <dgm:pt modelId="{11514F74-DC2A-421E-958E-9B75DCABBE2C}" type="parTrans" cxnId="{D77387F7-7BAC-40EB-92A5-2A56CB6A0A0F}">
      <dgm:prSet/>
      <dgm:spPr/>
      <dgm:t>
        <a:bodyPr/>
        <a:lstStyle/>
        <a:p>
          <a:endParaRPr lang="en-US"/>
        </a:p>
      </dgm:t>
    </dgm:pt>
    <dgm:pt modelId="{2A4380EF-DFFB-4E6E-A27D-F75659ED6F58}" type="sibTrans" cxnId="{D77387F7-7BAC-40EB-92A5-2A56CB6A0A0F}">
      <dgm:prSet/>
      <dgm:spPr/>
      <dgm:t>
        <a:bodyPr/>
        <a:lstStyle/>
        <a:p>
          <a:endParaRPr lang="en-US"/>
        </a:p>
      </dgm:t>
    </dgm:pt>
    <dgm:pt modelId="{0564E5EF-5B36-494C-A6C0-23CFB55B7BCC}" type="pres">
      <dgm:prSet presAssocID="{AD357EA8-A8CB-4B97-AE36-88FC7A3C27DA}" presName="hierChild1" presStyleCnt="0">
        <dgm:presLayoutVars>
          <dgm:chPref val="1"/>
          <dgm:dir/>
          <dgm:animOne val="branch"/>
          <dgm:animLvl val="lvl"/>
          <dgm:resizeHandles/>
        </dgm:presLayoutVars>
      </dgm:prSet>
      <dgm:spPr/>
    </dgm:pt>
    <dgm:pt modelId="{B6DF30B4-497D-4F6D-9D73-6DD5783129BA}" type="pres">
      <dgm:prSet presAssocID="{B698FFB7-FD6B-4BD8-B0C9-CA4169A2581D}" presName="hierRoot1" presStyleCnt="0"/>
      <dgm:spPr/>
    </dgm:pt>
    <dgm:pt modelId="{B3119F31-75F2-4AAF-8BC5-D071DA356600}" type="pres">
      <dgm:prSet presAssocID="{B698FFB7-FD6B-4BD8-B0C9-CA4169A2581D}" presName="composite" presStyleCnt="0"/>
      <dgm:spPr/>
    </dgm:pt>
    <dgm:pt modelId="{F3A135DB-2376-4E3B-A20A-41984A2C6E6D}" type="pres">
      <dgm:prSet presAssocID="{B698FFB7-FD6B-4BD8-B0C9-CA4169A2581D}" presName="background" presStyleLbl="node0" presStyleIdx="0" presStyleCnt="3"/>
      <dgm:spPr/>
    </dgm:pt>
    <dgm:pt modelId="{FA82B6CE-D09A-4090-AE86-805DDA5FD9D1}" type="pres">
      <dgm:prSet presAssocID="{B698FFB7-FD6B-4BD8-B0C9-CA4169A2581D}" presName="text" presStyleLbl="fgAcc0" presStyleIdx="0" presStyleCnt="3">
        <dgm:presLayoutVars>
          <dgm:chPref val="3"/>
        </dgm:presLayoutVars>
      </dgm:prSet>
      <dgm:spPr/>
    </dgm:pt>
    <dgm:pt modelId="{9538D900-7AE8-458D-A772-4AD773D1EAC8}" type="pres">
      <dgm:prSet presAssocID="{B698FFB7-FD6B-4BD8-B0C9-CA4169A2581D}" presName="hierChild2" presStyleCnt="0"/>
      <dgm:spPr/>
    </dgm:pt>
    <dgm:pt modelId="{171B1F7F-308A-4D14-973E-1576E2F58C30}" type="pres">
      <dgm:prSet presAssocID="{94F1C6E0-096F-492A-B4E1-7B6D4001B7E5}" presName="hierRoot1" presStyleCnt="0"/>
      <dgm:spPr/>
    </dgm:pt>
    <dgm:pt modelId="{2E5E3512-2441-4FFF-9678-0DCC32A31043}" type="pres">
      <dgm:prSet presAssocID="{94F1C6E0-096F-492A-B4E1-7B6D4001B7E5}" presName="composite" presStyleCnt="0"/>
      <dgm:spPr/>
    </dgm:pt>
    <dgm:pt modelId="{60F45E52-7DB8-499D-BC6D-774E123989C7}" type="pres">
      <dgm:prSet presAssocID="{94F1C6E0-096F-492A-B4E1-7B6D4001B7E5}" presName="background" presStyleLbl="node0" presStyleIdx="1" presStyleCnt="3"/>
      <dgm:spPr>
        <a:solidFill>
          <a:schemeClr val="tx2"/>
        </a:solidFill>
      </dgm:spPr>
    </dgm:pt>
    <dgm:pt modelId="{56E9DAE2-B9E4-4613-8034-2724F6BCF6F4}" type="pres">
      <dgm:prSet presAssocID="{94F1C6E0-096F-492A-B4E1-7B6D4001B7E5}" presName="text" presStyleLbl="fgAcc0" presStyleIdx="1" presStyleCnt="3">
        <dgm:presLayoutVars>
          <dgm:chPref val="3"/>
        </dgm:presLayoutVars>
      </dgm:prSet>
      <dgm:spPr/>
    </dgm:pt>
    <dgm:pt modelId="{9C44DE81-99CF-4191-8F4B-2C507C998003}" type="pres">
      <dgm:prSet presAssocID="{94F1C6E0-096F-492A-B4E1-7B6D4001B7E5}" presName="hierChild2" presStyleCnt="0"/>
      <dgm:spPr/>
    </dgm:pt>
    <dgm:pt modelId="{A5EFB6B8-B33A-436B-A5F7-9E81C7231F89}" type="pres">
      <dgm:prSet presAssocID="{42453601-FF84-4198-A2D2-B657E77A0010}" presName="hierRoot1" presStyleCnt="0"/>
      <dgm:spPr/>
    </dgm:pt>
    <dgm:pt modelId="{42AEAB1D-71EB-4497-AB11-4277E8816DBC}" type="pres">
      <dgm:prSet presAssocID="{42453601-FF84-4198-A2D2-B657E77A0010}" presName="composite" presStyleCnt="0"/>
      <dgm:spPr/>
    </dgm:pt>
    <dgm:pt modelId="{C634EFCA-5B75-462F-8D79-2CB1151656F3}" type="pres">
      <dgm:prSet presAssocID="{42453601-FF84-4198-A2D2-B657E77A0010}" presName="background" presStyleLbl="node0" presStyleIdx="2" presStyleCnt="3"/>
      <dgm:spPr>
        <a:solidFill>
          <a:schemeClr val="accent4"/>
        </a:solidFill>
      </dgm:spPr>
    </dgm:pt>
    <dgm:pt modelId="{5A79D47D-CEE6-40ED-BD6A-44FF56310EDF}" type="pres">
      <dgm:prSet presAssocID="{42453601-FF84-4198-A2D2-B657E77A0010}" presName="text" presStyleLbl="fgAcc0" presStyleIdx="2" presStyleCnt="3">
        <dgm:presLayoutVars>
          <dgm:chPref val="3"/>
        </dgm:presLayoutVars>
      </dgm:prSet>
      <dgm:spPr/>
    </dgm:pt>
    <dgm:pt modelId="{B3B3220A-5316-4E39-8143-8E842F6C7F46}" type="pres">
      <dgm:prSet presAssocID="{42453601-FF84-4198-A2D2-B657E77A0010}" presName="hierChild2" presStyleCnt="0"/>
      <dgm:spPr/>
    </dgm:pt>
  </dgm:ptLst>
  <dgm:cxnLst>
    <dgm:cxn modelId="{FEBA400C-84DF-423B-B575-BC0B378F6430}" srcId="{AD357EA8-A8CB-4B97-AE36-88FC7A3C27DA}" destId="{B698FFB7-FD6B-4BD8-B0C9-CA4169A2581D}" srcOrd="0" destOrd="0" parTransId="{950EE0D0-80E2-49F3-994F-2E3921FB315C}" sibTransId="{02329CA9-7D80-4F4B-B5F4-8D42C2AE4C2F}"/>
    <dgm:cxn modelId="{44D66627-35EF-4FAE-9028-4262BD14F64E}" srcId="{AD357EA8-A8CB-4B97-AE36-88FC7A3C27DA}" destId="{94F1C6E0-096F-492A-B4E1-7B6D4001B7E5}" srcOrd="1" destOrd="0" parTransId="{79E27E22-597C-4129-A4A9-578735BB6A85}" sibTransId="{315A0655-BBEC-4E14-A840-69AAD69ED390}"/>
    <dgm:cxn modelId="{B2037D40-C4A1-4F92-9F31-6DB8FD347D98}" type="presOf" srcId="{94F1C6E0-096F-492A-B4E1-7B6D4001B7E5}" destId="{56E9DAE2-B9E4-4613-8034-2724F6BCF6F4}" srcOrd="0" destOrd="0" presId="urn:microsoft.com/office/officeart/2005/8/layout/hierarchy1"/>
    <dgm:cxn modelId="{F8903A59-CB65-43A3-B84C-C48F74EE7710}" type="presOf" srcId="{42453601-FF84-4198-A2D2-B657E77A0010}" destId="{5A79D47D-CEE6-40ED-BD6A-44FF56310EDF}" srcOrd="0" destOrd="0" presId="urn:microsoft.com/office/officeart/2005/8/layout/hierarchy1"/>
    <dgm:cxn modelId="{1CE84895-3DC2-4427-8225-CF2C2050F8E1}" type="presOf" srcId="{AD357EA8-A8CB-4B97-AE36-88FC7A3C27DA}" destId="{0564E5EF-5B36-494C-A6C0-23CFB55B7BCC}" srcOrd="0" destOrd="0" presId="urn:microsoft.com/office/officeart/2005/8/layout/hierarchy1"/>
    <dgm:cxn modelId="{16AAD8C6-0B02-4E09-9B7D-C2AC4E6452DB}" type="presOf" srcId="{B698FFB7-FD6B-4BD8-B0C9-CA4169A2581D}" destId="{FA82B6CE-D09A-4090-AE86-805DDA5FD9D1}" srcOrd="0" destOrd="0" presId="urn:microsoft.com/office/officeart/2005/8/layout/hierarchy1"/>
    <dgm:cxn modelId="{D77387F7-7BAC-40EB-92A5-2A56CB6A0A0F}" srcId="{AD357EA8-A8CB-4B97-AE36-88FC7A3C27DA}" destId="{42453601-FF84-4198-A2D2-B657E77A0010}" srcOrd="2" destOrd="0" parTransId="{11514F74-DC2A-421E-958E-9B75DCABBE2C}" sibTransId="{2A4380EF-DFFB-4E6E-A27D-F75659ED6F58}"/>
    <dgm:cxn modelId="{472C0629-67F2-488B-88C2-B4882D7A86B9}" type="presParOf" srcId="{0564E5EF-5B36-494C-A6C0-23CFB55B7BCC}" destId="{B6DF30B4-497D-4F6D-9D73-6DD5783129BA}" srcOrd="0" destOrd="0" presId="urn:microsoft.com/office/officeart/2005/8/layout/hierarchy1"/>
    <dgm:cxn modelId="{A9C9C277-351C-4DF0-A30B-CA490AEA4E86}" type="presParOf" srcId="{B6DF30B4-497D-4F6D-9D73-6DD5783129BA}" destId="{B3119F31-75F2-4AAF-8BC5-D071DA356600}" srcOrd="0" destOrd="0" presId="urn:microsoft.com/office/officeart/2005/8/layout/hierarchy1"/>
    <dgm:cxn modelId="{5B51B501-7A14-4E9A-ACC5-66323CD28ED5}" type="presParOf" srcId="{B3119F31-75F2-4AAF-8BC5-D071DA356600}" destId="{F3A135DB-2376-4E3B-A20A-41984A2C6E6D}" srcOrd="0" destOrd="0" presId="urn:microsoft.com/office/officeart/2005/8/layout/hierarchy1"/>
    <dgm:cxn modelId="{84F6E60E-642C-4FB3-95CE-A86CA977D7D1}" type="presParOf" srcId="{B3119F31-75F2-4AAF-8BC5-D071DA356600}" destId="{FA82B6CE-D09A-4090-AE86-805DDA5FD9D1}" srcOrd="1" destOrd="0" presId="urn:microsoft.com/office/officeart/2005/8/layout/hierarchy1"/>
    <dgm:cxn modelId="{745D4AE8-4B6E-4138-A737-C5E2AAB84A71}" type="presParOf" srcId="{B6DF30B4-497D-4F6D-9D73-6DD5783129BA}" destId="{9538D900-7AE8-458D-A772-4AD773D1EAC8}" srcOrd="1" destOrd="0" presId="urn:microsoft.com/office/officeart/2005/8/layout/hierarchy1"/>
    <dgm:cxn modelId="{27E458A1-AA48-44FD-A053-730C8DB700FF}" type="presParOf" srcId="{0564E5EF-5B36-494C-A6C0-23CFB55B7BCC}" destId="{171B1F7F-308A-4D14-973E-1576E2F58C30}" srcOrd="1" destOrd="0" presId="urn:microsoft.com/office/officeart/2005/8/layout/hierarchy1"/>
    <dgm:cxn modelId="{42DD6B38-1B9A-4F52-88BF-7FBA4CC35710}" type="presParOf" srcId="{171B1F7F-308A-4D14-973E-1576E2F58C30}" destId="{2E5E3512-2441-4FFF-9678-0DCC32A31043}" srcOrd="0" destOrd="0" presId="urn:microsoft.com/office/officeart/2005/8/layout/hierarchy1"/>
    <dgm:cxn modelId="{FC3E2EE8-952A-42BD-8309-B0DB23B8E73D}" type="presParOf" srcId="{2E5E3512-2441-4FFF-9678-0DCC32A31043}" destId="{60F45E52-7DB8-499D-BC6D-774E123989C7}" srcOrd="0" destOrd="0" presId="urn:microsoft.com/office/officeart/2005/8/layout/hierarchy1"/>
    <dgm:cxn modelId="{1EC19C74-B147-4B4A-8DDC-7D0377BA99D9}" type="presParOf" srcId="{2E5E3512-2441-4FFF-9678-0DCC32A31043}" destId="{56E9DAE2-B9E4-4613-8034-2724F6BCF6F4}" srcOrd="1" destOrd="0" presId="urn:microsoft.com/office/officeart/2005/8/layout/hierarchy1"/>
    <dgm:cxn modelId="{89461328-757C-4DC1-AA86-8B60C0CCE67D}" type="presParOf" srcId="{171B1F7F-308A-4D14-973E-1576E2F58C30}" destId="{9C44DE81-99CF-4191-8F4B-2C507C998003}" srcOrd="1" destOrd="0" presId="urn:microsoft.com/office/officeart/2005/8/layout/hierarchy1"/>
    <dgm:cxn modelId="{309614B3-8992-4DAE-B912-E97070E4D4FB}" type="presParOf" srcId="{0564E5EF-5B36-494C-A6C0-23CFB55B7BCC}" destId="{A5EFB6B8-B33A-436B-A5F7-9E81C7231F89}" srcOrd="2" destOrd="0" presId="urn:microsoft.com/office/officeart/2005/8/layout/hierarchy1"/>
    <dgm:cxn modelId="{9EB57403-C562-478D-94C2-0B6ADC351694}" type="presParOf" srcId="{A5EFB6B8-B33A-436B-A5F7-9E81C7231F89}" destId="{42AEAB1D-71EB-4497-AB11-4277E8816DBC}" srcOrd="0" destOrd="0" presId="urn:microsoft.com/office/officeart/2005/8/layout/hierarchy1"/>
    <dgm:cxn modelId="{63D95841-EB5E-497A-BA66-D304D72894B6}" type="presParOf" srcId="{42AEAB1D-71EB-4497-AB11-4277E8816DBC}" destId="{C634EFCA-5B75-462F-8D79-2CB1151656F3}" srcOrd="0" destOrd="0" presId="urn:microsoft.com/office/officeart/2005/8/layout/hierarchy1"/>
    <dgm:cxn modelId="{D45E642A-630F-44E5-9DED-403DEE0EF2C2}" type="presParOf" srcId="{42AEAB1D-71EB-4497-AB11-4277E8816DBC}" destId="{5A79D47D-CEE6-40ED-BD6A-44FF56310EDF}" srcOrd="1" destOrd="0" presId="urn:microsoft.com/office/officeart/2005/8/layout/hierarchy1"/>
    <dgm:cxn modelId="{58840CDD-15DA-4E4D-8C39-FE23428EBBE9}" type="presParOf" srcId="{A5EFB6B8-B33A-436B-A5F7-9E81C7231F89}" destId="{B3B3220A-5316-4E39-8143-8E842F6C7F4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62BB8-72CB-486D-B793-0C482E7D2890}">
      <dsp:nvSpPr>
        <dsp:cNvPr id="0" name=""/>
        <dsp:cNvSpPr/>
      </dsp:nvSpPr>
      <dsp:spPr>
        <a:xfrm>
          <a:off x="21109" y="1333172"/>
          <a:ext cx="1081125" cy="1081125"/>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2EF4FD-7847-4904-9B36-21C671059A2D}">
      <dsp:nvSpPr>
        <dsp:cNvPr id="0" name=""/>
        <dsp:cNvSpPr/>
      </dsp:nvSpPr>
      <dsp:spPr>
        <a:xfrm>
          <a:off x="248146" y="1560208"/>
          <a:ext cx="627052" cy="6270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CA396E-E04C-4519-B10B-DF3C9313FCC7}">
      <dsp:nvSpPr>
        <dsp:cNvPr id="0" name=""/>
        <dsp:cNvSpPr/>
      </dsp:nvSpPr>
      <dsp:spPr>
        <a:xfrm>
          <a:off x="1333905" y="1333172"/>
          <a:ext cx="2548367" cy="1081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This is a meeting of the GO Team. Only members of the team may participate in the discussion. Any members of the public present are here to quietly observe.</a:t>
          </a:r>
        </a:p>
      </dsp:txBody>
      <dsp:txXfrm>
        <a:off x="1333905" y="1333172"/>
        <a:ext cx="2548367" cy="1081125"/>
      </dsp:txXfrm>
    </dsp:sp>
    <dsp:sp modelId="{63A3B17D-07DC-456E-A05A-49DCCB953724}">
      <dsp:nvSpPr>
        <dsp:cNvPr id="0" name=""/>
        <dsp:cNvSpPr/>
      </dsp:nvSpPr>
      <dsp:spPr>
        <a:xfrm>
          <a:off x="4326306" y="1333172"/>
          <a:ext cx="1081125" cy="1081125"/>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67B602-F2F0-4A95-9FAE-6B2DD3492908}">
      <dsp:nvSpPr>
        <dsp:cNvPr id="0" name=""/>
        <dsp:cNvSpPr/>
      </dsp:nvSpPr>
      <dsp:spPr>
        <a:xfrm>
          <a:off x="4553342" y="1560208"/>
          <a:ext cx="627052" cy="6270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176035-F09B-4751-AAAE-823C8D24E8CB}">
      <dsp:nvSpPr>
        <dsp:cNvPr id="0" name=""/>
        <dsp:cNvSpPr/>
      </dsp:nvSpPr>
      <dsp:spPr>
        <a:xfrm>
          <a:off x="5639101" y="1333172"/>
          <a:ext cx="2548367" cy="1081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We will follow the agenda as noticed to the public and stay on task.</a:t>
          </a:r>
        </a:p>
      </dsp:txBody>
      <dsp:txXfrm>
        <a:off x="5639101" y="1333172"/>
        <a:ext cx="2548367" cy="1081125"/>
      </dsp:txXfrm>
    </dsp:sp>
    <dsp:sp modelId="{32B9B227-73A0-472B-98B4-51AA6536D03A}">
      <dsp:nvSpPr>
        <dsp:cNvPr id="0" name=""/>
        <dsp:cNvSpPr/>
      </dsp:nvSpPr>
      <dsp:spPr>
        <a:xfrm>
          <a:off x="21109" y="3403287"/>
          <a:ext cx="1081125" cy="1081125"/>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F6E84F-AE0C-4314-BA55-899A894716E3}">
      <dsp:nvSpPr>
        <dsp:cNvPr id="0" name=""/>
        <dsp:cNvSpPr/>
      </dsp:nvSpPr>
      <dsp:spPr>
        <a:xfrm>
          <a:off x="248146" y="3630323"/>
          <a:ext cx="627052" cy="6270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E9BED8-71C1-475B-BE41-AB098AC6B60A}">
      <dsp:nvSpPr>
        <dsp:cNvPr id="0" name=""/>
        <dsp:cNvSpPr/>
      </dsp:nvSpPr>
      <dsp:spPr>
        <a:xfrm>
          <a:off x="1333905" y="3403287"/>
          <a:ext cx="2548367" cy="1081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We invite and welcome contributions of every member and listen to each other.</a:t>
          </a:r>
        </a:p>
      </dsp:txBody>
      <dsp:txXfrm>
        <a:off x="1333905" y="3403287"/>
        <a:ext cx="2548367" cy="1081125"/>
      </dsp:txXfrm>
    </dsp:sp>
    <dsp:sp modelId="{8F7ACF33-3DCE-4048-B76C-1F6B05F28B28}">
      <dsp:nvSpPr>
        <dsp:cNvPr id="0" name=""/>
        <dsp:cNvSpPr/>
      </dsp:nvSpPr>
      <dsp:spPr>
        <a:xfrm>
          <a:off x="4326306" y="3403287"/>
          <a:ext cx="1081125" cy="1081125"/>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1A56BD-FD15-45C4-BC35-495751397719}">
      <dsp:nvSpPr>
        <dsp:cNvPr id="0" name=""/>
        <dsp:cNvSpPr/>
      </dsp:nvSpPr>
      <dsp:spPr>
        <a:xfrm>
          <a:off x="4553342" y="3630323"/>
          <a:ext cx="627052" cy="62705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D278E0-F036-48DE-9F7D-8FD4FAE2C424}">
      <dsp:nvSpPr>
        <dsp:cNvPr id="0" name=""/>
        <dsp:cNvSpPr/>
      </dsp:nvSpPr>
      <dsp:spPr>
        <a:xfrm>
          <a:off x="5639101" y="3403287"/>
          <a:ext cx="2548367" cy="1081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We will respect all ideas and assume good intentions.</a:t>
          </a:r>
        </a:p>
      </dsp:txBody>
      <dsp:txXfrm>
        <a:off x="5639101" y="3403287"/>
        <a:ext cx="2548367" cy="10811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0A8DB8-0569-4BF8-8AB9-63BF087919CF}">
      <dsp:nvSpPr>
        <dsp:cNvPr id="0" name=""/>
        <dsp:cNvSpPr/>
      </dsp:nvSpPr>
      <dsp:spPr>
        <a:xfrm>
          <a:off x="-4829844" y="-740211"/>
          <a:ext cx="5752583" cy="5752583"/>
        </a:xfrm>
        <a:prstGeom prst="blockArc">
          <a:avLst>
            <a:gd name="adj1" fmla="val 18900000"/>
            <a:gd name="adj2" fmla="val 2700000"/>
            <a:gd name="adj3" fmla="val 375"/>
          </a:avLst>
        </a:pr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536B88F-8FC2-4CA7-958C-821C131E4CDF}">
      <dsp:nvSpPr>
        <dsp:cNvPr id="0" name=""/>
        <dsp:cNvSpPr/>
      </dsp:nvSpPr>
      <dsp:spPr>
        <a:xfrm>
          <a:off x="483235" y="328443"/>
          <a:ext cx="6524750" cy="65722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21676"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a:latin typeface="Calibri" panose="020F0502020204030204" pitchFamily="34" charset="0"/>
              <a:cs typeface="Calibri" panose="020F0502020204030204" pitchFamily="34" charset="0"/>
            </a:rPr>
            <a:t>Step 1: Data Review</a:t>
          </a:r>
        </a:p>
      </dsp:txBody>
      <dsp:txXfrm>
        <a:off x="483235" y="328443"/>
        <a:ext cx="6524750" cy="657229"/>
      </dsp:txXfrm>
    </dsp:sp>
    <dsp:sp modelId="{C2E29C9B-1B04-4D0F-884B-53184464A0CF}">
      <dsp:nvSpPr>
        <dsp:cNvPr id="0" name=""/>
        <dsp:cNvSpPr/>
      </dsp:nvSpPr>
      <dsp:spPr>
        <a:xfrm>
          <a:off x="105649" y="258908"/>
          <a:ext cx="821536" cy="821536"/>
        </a:xfrm>
        <a:prstGeom prst="ellipse">
          <a:avLst/>
        </a:prstGeom>
        <a:blipFill rotWithShape="0">
          <a:blip xmlns:r="http://schemas.openxmlformats.org/officeDocument/2006/relationships" r:embed="rId1"/>
          <a:stretch>
            <a:fillRect/>
          </a:stretch>
        </a:blipFill>
        <a:ln w="6350" cap="flat" cmpd="sng" algn="ctr">
          <a:solidFill>
            <a:schemeClr val="accent3">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75311A0-1439-46E2-8E1D-CB01AD834F95}">
      <dsp:nvSpPr>
        <dsp:cNvPr id="0" name=""/>
        <dsp:cNvSpPr/>
      </dsp:nvSpPr>
      <dsp:spPr>
        <a:xfrm>
          <a:off x="860040" y="1314458"/>
          <a:ext cx="6147945" cy="657229"/>
        </a:xfrm>
        <a:prstGeom prst="rect">
          <a:avLst/>
        </a:prstGeom>
        <a:gradFill rotWithShape="0">
          <a:gsLst>
            <a:gs pos="0">
              <a:schemeClr val="accent3">
                <a:hueOff val="-3599548"/>
                <a:satOff val="23386"/>
                <a:lumOff val="4183"/>
                <a:alphaOff val="0"/>
                <a:satMod val="103000"/>
                <a:lumMod val="102000"/>
                <a:tint val="94000"/>
              </a:schemeClr>
            </a:gs>
            <a:gs pos="50000">
              <a:schemeClr val="accent3">
                <a:hueOff val="-3599548"/>
                <a:satOff val="23386"/>
                <a:lumOff val="4183"/>
                <a:alphaOff val="0"/>
                <a:satMod val="110000"/>
                <a:lumMod val="100000"/>
                <a:shade val="100000"/>
              </a:schemeClr>
            </a:gs>
            <a:gs pos="100000">
              <a:schemeClr val="accent3">
                <a:hueOff val="-3599548"/>
                <a:satOff val="23386"/>
                <a:lumOff val="418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21676"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a:latin typeface="Calibri" panose="020F0502020204030204" pitchFamily="34" charset="0"/>
              <a:cs typeface="Calibri" panose="020F0502020204030204" pitchFamily="34" charset="0"/>
            </a:rPr>
            <a:t>Step 2: Strategic Plan Review</a:t>
          </a:r>
        </a:p>
      </dsp:txBody>
      <dsp:txXfrm>
        <a:off x="860040" y="1314458"/>
        <a:ext cx="6147945" cy="657229"/>
      </dsp:txXfrm>
    </dsp:sp>
    <dsp:sp modelId="{C62BC85C-B34C-4F35-85DD-EF9C4FBEF2CF}">
      <dsp:nvSpPr>
        <dsp:cNvPr id="0" name=""/>
        <dsp:cNvSpPr/>
      </dsp:nvSpPr>
      <dsp:spPr>
        <a:xfrm>
          <a:off x="449271" y="1232304"/>
          <a:ext cx="821536" cy="821536"/>
        </a:xfrm>
        <a:prstGeom prst="ellipse">
          <a:avLst/>
        </a:prstGeom>
        <a:blipFill rotWithShape="0">
          <a:blip xmlns:r="http://schemas.openxmlformats.org/officeDocument/2006/relationships" r:embed="rId1"/>
          <a:stretch>
            <a:fillRect/>
          </a:stretch>
        </a:blipFill>
        <a:ln w="6350" cap="flat" cmpd="sng" algn="ctr">
          <a:solidFill>
            <a:schemeClr val="accent3">
              <a:hueOff val="-3599548"/>
              <a:satOff val="23386"/>
              <a:lumOff val="4183"/>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A4A04A5-4D00-4442-97C2-694047FE6AAC}">
      <dsp:nvSpPr>
        <dsp:cNvPr id="0" name=""/>
        <dsp:cNvSpPr/>
      </dsp:nvSpPr>
      <dsp:spPr>
        <a:xfrm>
          <a:off x="860040" y="2111772"/>
          <a:ext cx="6147945" cy="1034629"/>
        </a:xfrm>
        <a:prstGeom prst="rect">
          <a:avLst/>
        </a:prstGeom>
        <a:gradFill rotWithShape="0">
          <a:gsLst>
            <a:gs pos="0">
              <a:schemeClr val="accent3">
                <a:hueOff val="-7199095"/>
                <a:satOff val="46771"/>
                <a:lumOff val="8367"/>
                <a:alphaOff val="0"/>
                <a:satMod val="103000"/>
                <a:lumMod val="102000"/>
                <a:tint val="94000"/>
              </a:schemeClr>
            </a:gs>
            <a:gs pos="50000">
              <a:schemeClr val="accent3">
                <a:hueOff val="-7199095"/>
                <a:satOff val="46771"/>
                <a:lumOff val="8367"/>
                <a:alphaOff val="0"/>
                <a:satMod val="110000"/>
                <a:lumMod val="100000"/>
                <a:shade val="100000"/>
              </a:schemeClr>
            </a:gs>
            <a:gs pos="100000">
              <a:schemeClr val="accent3">
                <a:hueOff val="-7199095"/>
                <a:satOff val="46771"/>
                <a:lumOff val="836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21676" tIns="76200" rIns="76200" bIns="76200" numCol="1" spcCol="1270" anchor="ctr" anchorCtr="0">
          <a:noAutofit/>
        </a:bodyPr>
        <a:lstStyle/>
        <a:p>
          <a:pPr marL="1200150" lvl="0" indent="-1200150" algn="l" defTabSz="1333500">
            <a:lnSpc>
              <a:spcPct val="100000"/>
            </a:lnSpc>
            <a:spcBef>
              <a:spcPct val="0"/>
            </a:spcBef>
            <a:spcAft>
              <a:spcPts val="0"/>
            </a:spcAft>
            <a:buNone/>
          </a:pPr>
          <a:r>
            <a:rPr lang="en-US" sz="3000" kern="1200">
              <a:latin typeface="Calibri" panose="020F0502020204030204" pitchFamily="34" charset="0"/>
              <a:cs typeface="Calibri" panose="020F0502020204030204" pitchFamily="34" charset="0"/>
            </a:rPr>
            <a:t>Step 3: Budget Parameters</a:t>
          </a:r>
        </a:p>
        <a:p>
          <a:pPr marL="1314450" lvl="0" indent="-171450" algn="l" defTabSz="1333500">
            <a:lnSpc>
              <a:spcPct val="100000"/>
            </a:lnSpc>
            <a:spcBef>
              <a:spcPct val="0"/>
            </a:spcBef>
            <a:spcAft>
              <a:spcPts val="0"/>
            </a:spcAft>
            <a:buNone/>
          </a:pPr>
          <a:r>
            <a:rPr lang="en-US" sz="3000" kern="1200">
              <a:latin typeface="Calibri" panose="020F0502020204030204" pitchFamily="34" charset="0"/>
              <a:cs typeface="Calibri" panose="020F0502020204030204" pitchFamily="34" charset="0"/>
            </a:rPr>
            <a:t>(Strategic Priorities)</a:t>
          </a:r>
        </a:p>
      </dsp:txBody>
      <dsp:txXfrm>
        <a:off x="860040" y="2111772"/>
        <a:ext cx="6147945" cy="1034629"/>
      </dsp:txXfrm>
    </dsp:sp>
    <dsp:sp modelId="{75410455-6758-4137-A48C-492062AAE167}">
      <dsp:nvSpPr>
        <dsp:cNvPr id="0" name=""/>
        <dsp:cNvSpPr/>
      </dsp:nvSpPr>
      <dsp:spPr>
        <a:xfrm>
          <a:off x="449271" y="2218319"/>
          <a:ext cx="821536" cy="821536"/>
        </a:xfrm>
        <a:prstGeom prst="ellipse">
          <a:avLst/>
        </a:prstGeom>
        <a:blipFill rotWithShape="0">
          <a:blip xmlns:r="http://schemas.openxmlformats.org/officeDocument/2006/relationships" r:embed="rId1"/>
          <a:stretch>
            <a:fillRect/>
          </a:stretch>
        </a:blipFill>
        <a:ln w="6350" cap="flat" cmpd="sng" algn="ctr">
          <a:solidFill>
            <a:schemeClr val="accent3">
              <a:hueOff val="-7199095"/>
              <a:satOff val="46771"/>
              <a:lumOff val="8367"/>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3AE5678-694C-4451-A071-1DA6A8872D1A}">
      <dsp:nvSpPr>
        <dsp:cNvPr id="0" name=""/>
        <dsp:cNvSpPr/>
      </dsp:nvSpPr>
      <dsp:spPr>
        <a:xfrm>
          <a:off x="483235" y="3286487"/>
          <a:ext cx="6524750" cy="657229"/>
        </a:xfrm>
        <a:prstGeom prst="rect">
          <a:avLst/>
        </a:prstGeom>
        <a:gradFill rotWithShape="0">
          <a:gsLst>
            <a:gs pos="0">
              <a:schemeClr val="accent3">
                <a:hueOff val="-10798642"/>
                <a:satOff val="70157"/>
                <a:lumOff val="12550"/>
                <a:alphaOff val="0"/>
                <a:satMod val="103000"/>
                <a:lumMod val="102000"/>
                <a:tint val="94000"/>
              </a:schemeClr>
            </a:gs>
            <a:gs pos="50000">
              <a:schemeClr val="accent3">
                <a:hueOff val="-10798642"/>
                <a:satOff val="70157"/>
                <a:lumOff val="12550"/>
                <a:alphaOff val="0"/>
                <a:satMod val="110000"/>
                <a:lumMod val="100000"/>
                <a:shade val="100000"/>
              </a:schemeClr>
            </a:gs>
            <a:gs pos="100000">
              <a:schemeClr val="accent3">
                <a:hueOff val="-10798642"/>
                <a:satOff val="70157"/>
                <a:lumOff val="1255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21676"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a:latin typeface="Calibri" panose="020F0502020204030204" pitchFamily="34" charset="0"/>
              <a:cs typeface="Calibri" panose="020F0502020204030204" pitchFamily="34" charset="0"/>
            </a:rPr>
            <a:t>Step 4: Budget Choices</a:t>
          </a:r>
        </a:p>
      </dsp:txBody>
      <dsp:txXfrm>
        <a:off x="483235" y="3286487"/>
        <a:ext cx="6524750" cy="657229"/>
      </dsp:txXfrm>
    </dsp:sp>
    <dsp:sp modelId="{A98F9A17-EE34-4534-B6D3-B3E4A48124DD}">
      <dsp:nvSpPr>
        <dsp:cNvPr id="0" name=""/>
        <dsp:cNvSpPr/>
      </dsp:nvSpPr>
      <dsp:spPr>
        <a:xfrm>
          <a:off x="0" y="3149159"/>
          <a:ext cx="821536" cy="821536"/>
        </a:xfrm>
        <a:prstGeom prst="ellipse">
          <a:avLst/>
        </a:prstGeom>
        <a:blipFill rotWithShape="0">
          <a:blip xmlns:r="http://schemas.openxmlformats.org/officeDocument/2006/relationships" r:embed="rId2"/>
          <a:stretch>
            <a:fillRect/>
          </a:stretch>
        </a:blipFill>
        <a:ln w="6350" cap="flat" cmpd="sng" algn="ctr">
          <a:solidFill>
            <a:schemeClr val="accent3">
              <a:hueOff val="-10798642"/>
              <a:satOff val="70157"/>
              <a:lumOff val="1255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9F55C4-EF77-4B54-A769-DDA99148F578}">
      <dsp:nvSpPr>
        <dsp:cNvPr id="0" name=""/>
        <dsp:cNvSpPr/>
      </dsp:nvSpPr>
      <dsp:spPr>
        <a:xfrm rot="5400000">
          <a:off x="258267" y="2428877"/>
          <a:ext cx="765936" cy="1274501"/>
        </a:xfrm>
        <a:prstGeom prst="corner">
          <a:avLst>
            <a:gd name="adj1" fmla="val 16120"/>
            <a:gd name="adj2" fmla="val 16110"/>
          </a:avLst>
        </a:prstGeom>
        <a:solidFill>
          <a:schemeClr val="accent2">
            <a:shade val="8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91B35EE-E2D6-4A65-85DB-E65F9D4FF12C}">
      <dsp:nvSpPr>
        <dsp:cNvPr id="0" name=""/>
        <dsp:cNvSpPr/>
      </dsp:nvSpPr>
      <dsp:spPr>
        <a:xfrm>
          <a:off x="130413" y="2809678"/>
          <a:ext cx="1150626" cy="1008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b="1" kern="1200"/>
            <a:t>Step 1                             </a:t>
          </a:r>
          <a:r>
            <a:rPr lang="en-US" sz="1400" kern="1200">
              <a:latin typeface="Arial"/>
            </a:rPr>
            <a:t>Update</a:t>
          </a:r>
          <a:r>
            <a:rPr lang="en-US" sz="1400" b="0" kern="1200"/>
            <a:t> </a:t>
          </a:r>
          <a:r>
            <a:rPr lang="en-US" sz="1400" kern="1200"/>
            <a:t>Strategic Plan</a:t>
          </a:r>
          <a:r>
            <a:rPr lang="en-US" sz="1400" kern="1200">
              <a:latin typeface="Arial"/>
            </a:rPr>
            <a:t> &amp; Rank Priorities</a:t>
          </a:r>
          <a:endParaRPr lang="en-US" sz="1400" kern="1200"/>
        </a:p>
      </dsp:txBody>
      <dsp:txXfrm>
        <a:off x="130413" y="2809678"/>
        <a:ext cx="1150626" cy="1008591"/>
      </dsp:txXfrm>
    </dsp:sp>
    <dsp:sp modelId="{BF36F651-9306-4FAE-98A3-35BD65F0CE8C}">
      <dsp:nvSpPr>
        <dsp:cNvPr id="0" name=""/>
        <dsp:cNvSpPr/>
      </dsp:nvSpPr>
      <dsp:spPr>
        <a:xfrm>
          <a:off x="1063940" y="2335047"/>
          <a:ext cx="217099" cy="217099"/>
        </a:xfrm>
        <a:prstGeom prst="triangle">
          <a:avLst>
            <a:gd name="adj" fmla="val 100000"/>
          </a:avLst>
        </a:prstGeom>
        <a:solidFill>
          <a:schemeClr val="accent2">
            <a:shade val="80000"/>
            <a:hueOff val="-38324"/>
            <a:satOff val="-3775"/>
            <a:lumOff val="2601"/>
            <a:alphaOff val="0"/>
          </a:schemeClr>
        </a:solidFill>
        <a:ln w="12700" cap="flat" cmpd="sng" algn="ctr">
          <a:solidFill>
            <a:schemeClr val="accent2">
              <a:shade val="80000"/>
              <a:hueOff val="-38324"/>
              <a:satOff val="-3775"/>
              <a:lumOff val="260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35CEE06-ECFF-44EC-86F7-4C6E9CF188F5}">
      <dsp:nvSpPr>
        <dsp:cNvPr id="0" name=""/>
        <dsp:cNvSpPr/>
      </dsp:nvSpPr>
      <dsp:spPr>
        <a:xfrm rot="5400000">
          <a:off x="1666859" y="2080319"/>
          <a:ext cx="765936" cy="1274501"/>
        </a:xfrm>
        <a:prstGeom prst="corner">
          <a:avLst>
            <a:gd name="adj1" fmla="val 16120"/>
            <a:gd name="adj2" fmla="val 16110"/>
          </a:avLst>
        </a:prstGeom>
        <a:solidFill>
          <a:schemeClr val="accent2">
            <a:shade val="80000"/>
            <a:hueOff val="-76647"/>
            <a:satOff val="-7550"/>
            <a:lumOff val="5202"/>
            <a:alphaOff val="0"/>
          </a:schemeClr>
        </a:solidFill>
        <a:ln w="12700" cap="flat" cmpd="sng" algn="ctr">
          <a:solidFill>
            <a:schemeClr val="accent2">
              <a:shade val="80000"/>
              <a:hueOff val="-76647"/>
              <a:satOff val="-7550"/>
              <a:lumOff val="520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8B40589-00D1-4838-8AD8-123CD845CC3A}">
      <dsp:nvSpPr>
        <dsp:cNvPr id="0" name=""/>
        <dsp:cNvSpPr/>
      </dsp:nvSpPr>
      <dsp:spPr>
        <a:xfrm>
          <a:off x="1539005" y="2461121"/>
          <a:ext cx="1150626" cy="1008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t>Step 2 </a:t>
          </a:r>
          <a:r>
            <a:rPr lang="en-US" sz="1400" b="0" u="sng" kern="1200"/>
            <a:t>Pri</a:t>
          </a:r>
          <a:r>
            <a:rPr lang="en-US" sz="1400" u="sng" kern="1200"/>
            <a:t>ncipals</a:t>
          </a:r>
          <a:r>
            <a:rPr lang="en-US" sz="1400" kern="1200"/>
            <a:t> Workshop   FY </a:t>
          </a:r>
          <a:r>
            <a:rPr lang="en-US" sz="1400" kern="1200">
              <a:latin typeface="Arial"/>
            </a:rPr>
            <a:t>26</a:t>
          </a:r>
          <a:r>
            <a:rPr lang="en-US" sz="1400" kern="1200"/>
            <a:t> Budget</a:t>
          </a:r>
        </a:p>
        <a:p>
          <a:pPr marL="0" lvl="0" indent="0" algn="l" defTabSz="711200">
            <a:lnSpc>
              <a:spcPct val="90000"/>
            </a:lnSpc>
            <a:spcBef>
              <a:spcPct val="0"/>
            </a:spcBef>
            <a:spcAft>
              <a:spcPct val="35000"/>
            </a:spcAft>
            <a:buNone/>
          </a:pPr>
          <a:r>
            <a:rPr lang="en-US" sz="1200" kern="1200">
              <a:solidFill>
                <a:srgbClr val="FF0000"/>
              </a:solidFill>
              <a:latin typeface="Calibri"/>
              <a:ea typeface="Calibri"/>
              <a:cs typeface="Times New Roman"/>
            </a:rPr>
            <a:t>January 15</a:t>
          </a:r>
          <a:r>
            <a:rPr lang="en-US" sz="1200" kern="1200">
              <a:latin typeface="Calibri"/>
              <a:ea typeface="Calibri"/>
              <a:cs typeface="Times New Roman"/>
            </a:rPr>
            <a:t> </a:t>
          </a:r>
          <a:r>
            <a:rPr lang="en-US" sz="1200" kern="1200" baseline="30000">
              <a:latin typeface="Calibri"/>
              <a:ea typeface="Calibri"/>
              <a:cs typeface="Times New Roman"/>
            </a:rPr>
            <a:t> </a:t>
          </a:r>
          <a:endParaRPr lang="en-US" sz="1200" kern="1200">
            <a:latin typeface="Calibri"/>
            <a:ea typeface="Calibri"/>
            <a:cs typeface="Times New Roman"/>
          </a:endParaRPr>
        </a:p>
      </dsp:txBody>
      <dsp:txXfrm>
        <a:off x="1539005" y="2461121"/>
        <a:ext cx="1150626" cy="1008591"/>
      </dsp:txXfrm>
    </dsp:sp>
    <dsp:sp modelId="{CF777F59-7D55-4DCB-9264-A6427EA7C9F7}">
      <dsp:nvSpPr>
        <dsp:cNvPr id="0" name=""/>
        <dsp:cNvSpPr/>
      </dsp:nvSpPr>
      <dsp:spPr>
        <a:xfrm>
          <a:off x="2472532" y="1986489"/>
          <a:ext cx="217099" cy="217099"/>
        </a:xfrm>
        <a:prstGeom prst="triangle">
          <a:avLst>
            <a:gd name="adj" fmla="val 100000"/>
          </a:avLst>
        </a:prstGeom>
        <a:solidFill>
          <a:schemeClr val="accent2">
            <a:shade val="80000"/>
            <a:hueOff val="-114971"/>
            <a:satOff val="-11324"/>
            <a:lumOff val="7803"/>
            <a:alphaOff val="0"/>
          </a:schemeClr>
        </a:solidFill>
        <a:ln w="12700" cap="flat" cmpd="sng" algn="ctr">
          <a:solidFill>
            <a:schemeClr val="accent2">
              <a:shade val="80000"/>
              <a:hueOff val="-114971"/>
              <a:satOff val="-11324"/>
              <a:lumOff val="780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FF28D42-0F29-47D9-9B3E-DF943D18FA80}">
      <dsp:nvSpPr>
        <dsp:cNvPr id="0" name=""/>
        <dsp:cNvSpPr/>
      </dsp:nvSpPr>
      <dsp:spPr>
        <a:xfrm rot="5400000">
          <a:off x="3075451" y="1731762"/>
          <a:ext cx="765936" cy="1274501"/>
        </a:xfrm>
        <a:prstGeom prst="corner">
          <a:avLst>
            <a:gd name="adj1" fmla="val 16120"/>
            <a:gd name="adj2" fmla="val 16110"/>
          </a:avLst>
        </a:prstGeom>
        <a:solidFill>
          <a:schemeClr val="accent2">
            <a:shade val="80000"/>
            <a:hueOff val="-153294"/>
            <a:satOff val="-15099"/>
            <a:lumOff val="10404"/>
            <a:alphaOff val="0"/>
          </a:schemeClr>
        </a:solidFill>
        <a:ln w="12700" cap="flat" cmpd="sng" algn="ctr">
          <a:solidFill>
            <a:schemeClr val="accent2">
              <a:shade val="80000"/>
              <a:hueOff val="-153294"/>
              <a:satOff val="-15099"/>
              <a:lumOff val="1040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01F39AB-3E94-413F-B395-2CF4CF9063BE}">
      <dsp:nvSpPr>
        <dsp:cNvPr id="0" name=""/>
        <dsp:cNvSpPr/>
      </dsp:nvSpPr>
      <dsp:spPr>
        <a:xfrm>
          <a:off x="2947597" y="2112563"/>
          <a:ext cx="1150626" cy="1008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t>Step 3              </a:t>
          </a:r>
          <a:r>
            <a:rPr lang="en-US" sz="1400" u="sng" kern="1200"/>
            <a:t>GO Team</a:t>
          </a:r>
          <a:r>
            <a:rPr lang="en-US" sz="1400" kern="1200"/>
            <a:t> Initial Budget Session</a:t>
          </a:r>
        </a:p>
        <a:p>
          <a:pPr marL="0" lvl="0" indent="0" algn="l" defTabSz="711200" rtl="0">
            <a:lnSpc>
              <a:spcPct val="90000"/>
            </a:lnSpc>
            <a:spcBef>
              <a:spcPct val="0"/>
            </a:spcBef>
            <a:spcAft>
              <a:spcPct val="35000"/>
            </a:spcAft>
            <a:buNone/>
          </a:pPr>
          <a:r>
            <a:rPr lang="en-US" sz="1200" kern="1200">
              <a:solidFill>
                <a:srgbClr val="FF0000"/>
              </a:solidFill>
              <a:latin typeface="Calibri"/>
              <a:ea typeface="Calibri"/>
              <a:cs typeface="Times New Roman"/>
            </a:rPr>
            <a:t>January 15-31</a:t>
          </a:r>
          <a:r>
            <a:rPr lang="en-US" sz="1200" kern="1200">
              <a:latin typeface="Calibri"/>
            </a:rPr>
            <a:t> </a:t>
          </a:r>
          <a:endParaRPr lang="en-US" sz="1200" kern="1200"/>
        </a:p>
      </dsp:txBody>
      <dsp:txXfrm>
        <a:off x="2947597" y="2112563"/>
        <a:ext cx="1150626" cy="1008591"/>
      </dsp:txXfrm>
    </dsp:sp>
    <dsp:sp modelId="{0B6A4153-48F2-495A-8F36-EF367C3A1F65}">
      <dsp:nvSpPr>
        <dsp:cNvPr id="0" name=""/>
        <dsp:cNvSpPr/>
      </dsp:nvSpPr>
      <dsp:spPr>
        <a:xfrm>
          <a:off x="3881125" y="1637932"/>
          <a:ext cx="217099" cy="217099"/>
        </a:xfrm>
        <a:prstGeom prst="triangle">
          <a:avLst>
            <a:gd name="adj" fmla="val 100000"/>
          </a:avLst>
        </a:prstGeom>
        <a:solidFill>
          <a:schemeClr val="accent2">
            <a:shade val="80000"/>
            <a:hueOff val="-191618"/>
            <a:satOff val="-18874"/>
            <a:lumOff val="13005"/>
            <a:alphaOff val="0"/>
          </a:schemeClr>
        </a:solidFill>
        <a:ln w="12700" cap="flat" cmpd="sng" algn="ctr">
          <a:solidFill>
            <a:schemeClr val="accent2">
              <a:shade val="80000"/>
              <a:hueOff val="-191618"/>
              <a:satOff val="-18874"/>
              <a:lumOff val="1300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FBF0191-82AE-4B85-AB7D-420573696E44}">
      <dsp:nvSpPr>
        <dsp:cNvPr id="0" name=""/>
        <dsp:cNvSpPr/>
      </dsp:nvSpPr>
      <dsp:spPr>
        <a:xfrm rot="5400000">
          <a:off x="4484043" y="1318574"/>
          <a:ext cx="765936" cy="1274501"/>
        </a:xfrm>
        <a:prstGeom prst="corner">
          <a:avLst>
            <a:gd name="adj1" fmla="val 16120"/>
            <a:gd name="adj2" fmla="val 16110"/>
          </a:avLst>
        </a:prstGeom>
        <a:solidFill>
          <a:schemeClr val="accent2">
            <a:shade val="80000"/>
            <a:hueOff val="-229942"/>
            <a:satOff val="-22649"/>
            <a:lumOff val="15606"/>
            <a:alphaOff val="0"/>
          </a:schemeClr>
        </a:solidFill>
        <a:ln w="12700" cap="flat" cmpd="sng" algn="ctr">
          <a:solidFill>
            <a:schemeClr val="accent2">
              <a:shade val="80000"/>
              <a:hueOff val="-229942"/>
              <a:satOff val="-22649"/>
              <a:lumOff val="15606"/>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607999D-1219-4E19-B4D8-80FBD9B53FC0}">
      <dsp:nvSpPr>
        <dsp:cNvPr id="0" name=""/>
        <dsp:cNvSpPr/>
      </dsp:nvSpPr>
      <dsp:spPr>
        <a:xfrm>
          <a:off x="4349050" y="1711539"/>
          <a:ext cx="1282937" cy="1137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b="1"/>
            <a:t>Step 4         </a:t>
          </a:r>
          <a:r>
            <a:rPr lang="en-US" sz="1400"/>
            <a:t> </a:t>
          </a:r>
          <a:r>
            <a:rPr lang="en-US" sz="1400" u="sng"/>
            <a:t>Principals</a:t>
          </a:r>
          <a:r>
            <a:rPr lang="en-US" sz="1400">
              <a:latin typeface="Arial"/>
            </a:rPr>
            <a:t>    Cluster</a:t>
          </a:r>
          <a:r>
            <a:rPr lang="en-US" sz="1400"/>
            <a:t> Supt. Discussions</a:t>
          </a:r>
          <a:endParaRPr lang="en-US" sz="1200" b="0" kern="1200">
            <a:latin typeface="Times New Roman"/>
            <a:ea typeface="Calibri"/>
            <a:cs typeface="Times New Roman"/>
          </a:endParaRPr>
        </a:p>
      </dsp:txBody>
      <dsp:txXfrm>
        <a:off x="4349050" y="1711539"/>
        <a:ext cx="1282937" cy="1137853"/>
      </dsp:txXfrm>
    </dsp:sp>
    <dsp:sp modelId="{14D6D005-BE49-4BAB-95C3-4B8C975E012F}">
      <dsp:nvSpPr>
        <dsp:cNvPr id="0" name=""/>
        <dsp:cNvSpPr/>
      </dsp:nvSpPr>
      <dsp:spPr>
        <a:xfrm>
          <a:off x="5289717" y="1224743"/>
          <a:ext cx="217099" cy="217099"/>
        </a:xfrm>
        <a:prstGeom prst="triangle">
          <a:avLst>
            <a:gd name="adj" fmla="val 100000"/>
          </a:avLst>
        </a:prstGeom>
        <a:solidFill>
          <a:schemeClr val="accent2">
            <a:shade val="80000"/>
            <a:hueOff val="-268265"/>
            <a:satOff val="-26424"/>
            <a:lumOff val="18206"/>
            <a:alphaOff val="0"/>
          </a:schemeClr>
        </a:solidFill>
        <a:ln w="12700" cap="flat" cmpd="sng" algn="ctr">
          <a:solidFill>
            <a:schemeClr val="accent2">
              <a:shade val="80000"/>
              <a:hueOff val="-268265"/>
              <a:satOff val="-26424"/>
              <a:lumOff val="18206"/>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08E5ACA-F717-4C9F-BC94-56E16D0405F4}">
      <dsp:nvSpPr>
        <dsp:cNvPr id="0" name=""/>
        <dsp:cNvSpPr/>
      </dsp:nvSpPr>
      <dsp:spPr>
        <a:xfrm rot="5400000">
          <a:off x="5892635" y="970016"/>
          <a:ext cx="765936" cy="1274501"/>
        </a:xfrm>
        <a:prstGeom prst="corner">
          <a:avLst>
            <a:gd name="adj1" fmla="val 16120"/>
            <a:gd name="adj2" fmla="val 16110"/>
          </a:avLst>
        </a:prstGeom>
        <a:solidFill>
          <a:schemeClr val="accent2">
            <a:shade val="80000"/>
            <a:hueOff val="-306589"/>
            <a:satOff val="-30198"/>
            <a:lumOff val="20807"/>
            <a:alphaOff val="0"/>
          </a:schemeClr>
        </a:solidFill>
        <a:ln w="12700" cap="flat" cmpd="sng" algn="ctr">
          <a:solidFill>
            <a:schemeClr val="accent2">
              <a:shade val="80000"/>
              <a:hueOff val="-306589"/>
              <a:satOff val="-30198"/>
              <a:lumOff val="20807"/>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FAB49E4-628D-4BBD-AF15-0FA58B034DA0}">
      <dsp:nvSpPr>
        <dsp:cNvPr id="0" name=""/>
        <dsp:cNvSpPr/>
      </dsp:nvSpPr>
      <dsp:spPr>
        <a:xfrm>
          <a:off x="5764781" y="1350817"/>
          <a:ext cx="1150626" cy="1008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a:latin typeface="Arial"/>
              <a:ea typeface="+mn-ea"/>
              <a:cs typeface="+mn-cs"/>
            </a:rPr>
            <a:t>Step 5</a:t>
          </a:r>
          <a:r>
            <a:rPr lang="en-US" sz="1600" b="1" kern="1200">
              <a:latin typeface="Arial"/>
              <a:ea typeface="+mn-ea"/>
              <a:cs typeface="+mn-cs"/>
            </a:rPr>
            <a:t>* </a:t>
          </a:r>
          <a:r>
            <a:rPr lang="en-US" sz="1200" b="1" kern="1200">
              <a:latin typeface="Arial"/>
              <a:ea typeface="+mn-ea"/>
              <a:cs typeface="+mn-cs"/>
            </a:rPr>
            <a:t> </a:t>
          </a:r>
          <a:r>
            <a:rPr lang="en-US" sz="1200" b="1" kern="1200"/>
            <a:t>          </a:t>
          </a:r>
          <a:r>
            <a:rPr lang="en-US" sz="1200" b="0" kern="1200"/>
            <a:t> </a:t>
          </a:r>
          <a:r>
            <a:rPr lang="en-US" sz="1400" b="0" u="sng" kern="1200">
              <a:latin typeface="Arial"/>
              <a:ea typeface="+mn-ea"/>
              <a:cs typeface="+mn-cs"/>
            </a:rPr>
            <a:t>GO Team</a:t>
          </a:r>
          <a:r>
            <a:rPr lang="en-US" sz="1400" b="0" kern="1200">
              <a:latin typeface="Arial"/>
              <a:ea typeface="+mn-ea"/>
              <a:cs typeface="+mn-cs"/>
            </a:rPr>
            <a:t> Feedback Mtg. </a:t>
          </a:r>
          <a:r>
            <a:rPr lang="en-US" sz="1200" b="0" kern="1200"/>
            <a:t>       </a:t>
          </a:r>
          <a:r>
            <a:rPr lang="en-US" sz="1200" kern="1200">
              <a:solidFill>
                <a:srgbClr val="FF0000"/>
              </a:solidFill>
              <a:latin typeface="Calibri"/>
              <a:ea typeface="Calibri"/>
              <a:cs typeface="Times New Roman"/>
            </a:rPr>
            <a:t>  February 10-14</a:t>
          </a:r>
        </a:p>
      </dsp:txBody>
      <dsp:txXfrm>
        <a:off x="5764781" y="1350817"/>
        <a:ext cx="1150626" cy="1008591"/>
      </dsp:txXfrm>
    </dsp:sp>
    <dsp:sp modelId="{9F816FAC-05A2-4196-86AD-90E94FCBF244}">
      <dsp:nvSpPr>
        <dsp:cNvPr id="0" name=""/>
        <dsp:cNvSpPr/>
      </dsp:nvSpPr>
      <dsp:spPr>
        <a:xfrm>
          <a:off x="6698309" y="876186"/>
          <a:ext cx="217099" cy="217099"/>
        </a:xfrm>
        <a:prstGeom prst="triangle">
          <a:avLst>
            <a:gd name="adj" fmla="val 100000"/>
          </a:avLst>
        </a:prstGeom>
        <a:solidFill>
          <a:schemeClr val="accent2">
            <a:shade val="80000"/>
            <a:hueOff val="-344913"/>
            <a:satOff val="-33973"/>
            <a:lumOff val="23408"/>
            <a:alphaOff val="0"/>
          </a:schemeClr>
        </a:solidFill>
        <a:ln w="12700" cap="flat" cmpd="sng" algn="ctr">
          <a:solidFill>
            <a:schemeClr val="accent2">
              <a:shade val="80000"/>
              <a:hueOff val="-344913"/>
              <a:satOff val="-33973"/>
              <a:lumOff val="2340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0FDA0B3-F01D-4F1B-9F9A-6225954E5703}">
      <dsp:nvSpPr>
        <dsp:cNvPr id="0" name=""/>
        <dsp:cNvSpPr/>
      </dsp:nvSpPr>
      <dsp:spPr>
        <a:xfrm rot="5400000">
          <a:off x="7301227" y="621459"/>
          <a:ext cx="765936" cy="1274501"/>
        </a:xfrm>
        <a:prstGeom prst="corner">
          <a:avLst>
            <a:gd name="adj1" fmla="val 16120"/>
            <a:gd name="adj2" fmla="val 16110"/>
          </a:avLst>
        </a:prstGeom>
        <a:solidFill>
          <a:schemeClr val="accent2">
            <a:shade val="80000"/>
            <a:hueOff val="-383236"/>
            <a:satOff val="-37748"/>
            <a:lumOff val="26009"/>
            <a:alphaOff val="0"/>
          </a:schemeClr>
        </a:solidFill>
        <a:ln w="12700" cap="flat" cmpd="sng" algn="ctr">
          <a:solidFill>
            <a:schemeClr val="accent2">
              <a:shade val="80000"/>
              <a:hueOff val="-383236"/>
              <a:satOff val="-37748"/>
              <a:lumOff val="26009"/>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06A2E6F-C869-44E6-99A4-DF2204F37ADC}">
      <dsp:nvSpPr>
        <dsp:cNvPr id="0" name=""/>
        <dsp:cNvSpPr/>
      </dsp:nvSpPr>
      <dsp:spPr>
        <a:xfrm>
          <a:off x="7199568" y="1038549"/>
          <a:ext cx="1168565" cy="1008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latin typeface="Arial"/>
              <a:ea typeface="+mn-ea"/>
              <a:cs typeface="+mn-cs"/>
            </a:rPr>
            <a:t>Step 6  </a:t>
          </a:r>
          <a:r>
            <a:rPr lang="en-US" sz="1200" b="1" kern="1200"/>
            <a:t>          </a:t>
          </a:r>
          <a:r>
            <a:rPr lang="en-US" sz="1200" b="0" kern="1200"/>
            <a:t> </a:t>
          </a:r>
          <a:r>
            <a:rPr lang="en-US" sz="1400" b="0" kern="1200">
              <a:latin typeface="Arial"/>
              <a:ea typeface="+mn-ea"/>
              <a:cs typeface="+mn-cs"/>
            </a:rPr>
            <a:t>Cluster Supt. Review </a:t>
          </a:r>
          <a:r>
            <a:rPr lang="en-US" sz="1200" b="0" kern="1200"/>
            <a:t> </a:t>
          </a:r>
          <a:r>
            <a:rPr lang="en-US" sz="1200" kern="1200">
              <a:solidFill>
                <a:srgbClr val="FF0000"/>
              </a:solidFill>
              <a:latin typeface="Calibri"/>
              <a:ea typeface="Calibri"/>
              <a:cs typeface="Times New Roman"/>
            </a:rPr>
            <a:t>February 17-21</a:t>
          </a:r>
        </a:p>
      </dsp:txBody>
      <dsp:txXfrm>
        <a:off x="7199568" y="1038549"/>
        <a:ext cx="1168565" cy="1008591"/>
      </dsp:txXfrm>
    </dsp:sp>
    <dsp:sp modelId="{83CE1626-AB3F-41DF-AF17-CD304E816755}">
      <dsp:nvSpPr>
        <dsp:cNvPr id="0" name=""/>
        <dsp:cNvSpPr/>
      </dsp:nvSpPr>
      <dsp:spPr>
        <a:xfrm>
          <a:off x="8106901" y="527628"/>
          <a:ext cx="217099" cy="217099"/>
        </a:xfrm>
        <a:prstGeom prst="triangle">
          <a:avLst>
            <a:gd name="adj" fmla="val 100000"/>
          </a:avLst>
        </a:prstGeom>
        <a:solidFill>
          <a:schemeClr val="accent2">
            <a:shade val="80000"/>
            <a:hueOff val="-421560"/>
            <a:satOff val="-41523"/>
            <a:lumOff val="28610"/>
            <a:alphaOff val="0"/>
          </a:schemeClr>
        </a:solidFill>
        <a:ln w="12700" cap="flat" cmpd="sng" algn="ctr">
          <a:solidFill>
            <a:schemeClr val="accent2">
              <a:shade val="80000"/>
              <a:hueOff val="-421560"/>
              <a:satOff val="-41523"/>
              <a:lumOff val="2861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4CD74FB-0076-48E4-A550-69AC7C4860B0}">
      <dsp:nvSpPr>
        <dsp:cNvPr id="0" name=""/>
        <dsp:cNvSpPr/>
      </dsp:nvSpPr>
      <dsp:spPr>
        <a:xfrm rot="5400000">
          <a:off x="8709819" y="272901"/>
          <a:ext cx="765936" cy="1274501"/>
        </a:xfrm>
        <a:prstGeom prst="corner">
          <a:avLst>
            <a:gd name="adj1" fmla="val 16120"/>
            <a:gd name="adj2" fmla="val 16110"/>
          </a:avLst>
        </a:prstGeom>
        <a:solidFill>
          <a:schemeClr val="accent2">
            <a:shade val="80000"/>
            <a:hueOff val="-459883"/>
            <a:satOff val="-45297"/>
            <a:lumOff val="31211"/>
            <a:alphaOff val="0"/>
          </a:schemeClr>
        </a:solidFill>
        <a:ln w="12700" cap="flat" cmpd="sng" algn="ctr">
          <a:solidFill>
            <a:schemeClr val="accent2">
              <a:shade val="80000"/>
              <a:hueOff val="-459883"/>
              <a:satOff val="-45297"/>
              <a:lumOff val="3121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815C9C2-7172-49B5-AAA4-580ECA3DFE29}">
      <dsp:nvSpPr>
        <dsp:cNvPr id="0" name=""/>
        <dsp:cNvSpPr/>
      </dsp:nvSpPr>
      <dsp:spPr>
        <a:xfrm>
          <a:off x="8591602" y="611553"/>
          <a:ext cx="1311335" cy="1008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t>Step 7               </a:t>
          </a:r>
          <a:r>
            <a:rPr lang="en-US" sz="1400" b="0" u="sng" kern="1200">
              <a:latin typeface="+mn-lt"/>
            </a:rPr>
            <a:t>Principals</a:t>
          </a:r>
          <a:r>
            <a:rPr lang="en-US" sz="1600" b="1" kern="1200"/>
            <a:t> </a:t>
          </a:r>
          <a:r>
            <a:rPr lang="en-US" sz="1400" b="0" kern="1200"/>
            <a:t>HR Staffing Conferences Begin</a:t>
          </a:r>
          <a:endParaRPr lang="en-US" sz="1200" kern="1200">
            <a:latin typeface="Calibri"/>
            <a:ea typeface="Times New Roman" panose="02020603050405020304" pitchFamily="18" charset="0"/>
            <a:cs typeface="Times New Roman"/>
          </a:endParaRPr>
        </a:p>
        <a:p>
          <a:pPr marL="0" lvl="0" indent="0" algn="l" defTabSz="711200" rtl="0">
            <a:lnSpc>
              <a:spcPct val="90000"/>
            </a:lnSpc>
            <a:spcBef>
              <a:spcPct val="0"/>
            </a:spcBef>
            <a:spcAft>
              <a:spcPct val="35000"/>
            </a:spcAft>
            <a:buNone/>
          </a:pPr>
          <a:r>
            <a:rPr lang="en-US" sz="1200" kern="1200">
              <a:solidFill>
                <a:srgbClr val="FF0000"/>
              </a:solidFill>
              <a:latin typeface="Calibri"/>
              <a:ea typeface="Calibri"/>
              <a:cs typeface="Times New Roman"/>
            </a:rPr>
            <a:t>Feb. 24-27  </a:t>
          </a:r>
          <a:r>
            <a:rPr lang="en-US" sz="1200" kern="1200">
              <a:latin typeface="Calibri"/>
              <a:ea typeface="Times New Roman" panose="02020603050405020304" pitchFamily="18" charset="0"/>
              <a:cs typeface="Times New Roman"/>
            </a:rPr>
            <a:t> </a:t>
          </a:r>
          <a:endParaRPr lang="en-US" sz="1200" kern="1200">
            <a:latin typeface="Calibri"/>
            <a:cs typeface="Times New Roman"/>
          </a:endParaRPr>
        </a:p>
      </dsp:txBody>
      <dsp:txXfrm>
        <a:off x="8591602" y="611553"/>
        <a:ext cx="1311335" cy="1008591"/>
      </dsp:txXfrm>
    </dsp:sp>
    <dsp:sp modelId="{8A8BDF46-5CD7-4385-AD19-1595B30DFB05}">
      <dsp:nvSpPr>
        <dsp:cNvPr id="0" name=""/>
        <dsp:cNvSpPr/>
      </dsp:nvSpPr>
      <dsp:spPr>
        <a:xfrm>
          <a:off x="9515493" y="179071"/>
          <a:ext cx="217099" cy="217099"/>
        </a:xfrm>
        <a:prstGeom prst="triangle">
          <a:avLst>
            <a:gd name="adj" fmla="val 100000"/>
          </a:avLst>
        </a:prstGeom>
        <a:solidFill>
          <a:schemeClr val="accent2">
            <a:shade val="80000"/>
            <a:hueOff val="-498207"/>
            <a:satOff val="-49072"/>
            <a:lumOff val="33812"/>
            <a:alphaOff val="0"/>
          </a:schemeClr>
        </a:solidFill>
        <a:ln w="12700" cap="flat" cmpd="sng" algn="ctr">
          <a:solidFill>
            <a:schemeClr val="accent2">
              <a:shade val="80000"/>
              <a:hueOff val="-498207"/>
              <a:satOff val="-49072"/>
              <a:lumOff val="3381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A1A3D19-1A7E-45DE-8891-BC02139E754B}">
      <dsp:nvSpPr>
        <dsp:cNvPr id="0" name=""/>
        <dsp:cNvSpPr/>
      </dsp:nvSpPr>
      <dsp:spPr>
        <a:xfrm rot="5400000">
          <a:off x="10118412" y="-75655"/>
          <a:ext cx="765936" cy="1274501"/>
        </a:xfrm>
        <a:prstGeom prst="corner">
          <a:avLst>
            <a:gd name="adj1" fmla="val 16120"/>
            <a:gd name="adj2" fmla="val 16110"/>
          </a:avLst>
        </a:prstGeom>
        <a:solidFill>
          <a:schemeClr val="accent2">
            <a:shade val="80000"/>
            <a:hueOff val="-536531"/>
            <a:satOff val="-52847"/>
            <a:lumOff val="36413"/>
            <a:alphaOff val="0"/>
          </a:schemeClr>
        </a:solidFill>
        <a:ln w="12700" cap="flat" cmpd="sng" algn="ctr">
          <a:solidFill>
            <a:schemeClr val="accent2">
              <a:shade val="80000"/>
              <a:hueOff val="-536531"/>
              <a:satOff val="-52847"/>
              <a:lumOff val="3641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BFC99F0-AC0E-4E80-8864-5ADBF875329D}">
      <dsp:nvSpPr>
        <dsp:cNvPr id="0" name=""/>
        <dsp:cNvSpPr/>
      </dsp:nvSpPr>
      <dsp:spPr>
        <a:xfrm>
          <a:off x="9990880" y="247554"/>
          <a:ext cx="1150626" cy="1008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t>Step 8</a:t>
          </a:r>
          <a:r>
            <a:rPr lang="en-US" sz="1600" b="1" kern="1200">
              <a:latin typeface="Arial"/>
            </a:rPr>
            <a:t>*</a:t>
          </a:r>
          <a:r>
            <a:rPr lang="en-US" sz="1600" b="1" kern="1200"/>
            <a:t>      </a:t>
          </a:r>
          <a:r>
            <a:rPr lang="en-US" sz="1400" u="sng" kern="1200"/>
            <a:t>GO Team</a:t>
          </a:r>
          <a:r>
            <a:rPr lang="en-US" sz="1400" kern="1200"/>
            <a:t> Final Budget Approval Meeting</a:t>
          </a:r>
        </a:p>
        <a:p>
          <a:pPr marL="0" lvl="0" indent="0" algn="l" defTabSz="711200">
            <a:lnSpc>
              <a:spcPct val="90000"/>
            </a:lnSpc>
            <a:spcBef>
              <a:spcPct val="0"/>
            </a:spcBef>
            <a:spcAft>
              <a:spcPct val="35000"/>
            </a:spcAft>
            <a:buNone/>
          </a:pPr>
          <a:r>
            <a:rPr lang="en-US" sz="1200" kern="1200">
              <a:solidFill>
                <a:srgbClr val="FF0000"/>
              </a:solidFill>
              <a:latin typeface="Calibri"/>
              <a:ea typeface="Calibri"/>
              <a:cs typeface="Times New Roman"/>
            </a:rPr>
            <a:t>Budgets Approved by  March 14</a:t>
          </a:r>
        </a:p>
      </dsp:txBody>
      <dsp:txXfrm>
        <a:off x="9990880" y="247554"/>
        <a:ext cx="1150626" cy="10085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C23713-313B-4007-98C5-9B3864F1E659}">
      <dsp:nvSpPr>
        <dsp:cNvPr id="0" name=""/>
        <dsp:cNvSpPr/>
      </dsp:nvSpPr>
      <dsp:spPr>
        <a:xfrm>
          <a:off x="467930" y="0"/>
          <a:ext cx="1711306" cy="6991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BFB254-F64B-4179-907B-86DAB7182656}">
      <dsp:nvSpPr>
        <dsp:cNvPr id="0" name=""/>
        <dsp:cNvSpPr/>
      </dsp:nvSpPr>
      <dsp:spPr>
        <a:xfrm>
          <a:off x="588935" y="645897"/>
          <a:ext cx="4311566" cy="626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422400">
            <a:lnSpc>
              <a:spcPct val="100000"/>
            </a:lnSpc>
            <a:spcBef>
              <a:spcPct val="0"/>
            </a:spcBef>
            <a:spcAft>
              <a:spcPct val="35000"/>
            </a:spcAft>
            <a:buNone/>
            <a:defRPr b="1"/>
          </a:pPr>
          <a:r>
            <a:rPr lang="en-US" sz="3200" u="sng" kern="1200"/>
            <a:t>Overview</a:t>
          </a:r>
          <a:endParaRPr lang="en-US" sz="3200" kern="1200"/>
        </a:p>
      </dsp:txBody>
      <dsp:txXfrm>
        <a:off x="588935" y="645897"/>
        <a:ext cx="4311566" cy="626097"/>
      </dsp:txXfrm>
    </dsp:sp>
    <dsp:sp modelId="{A7A65C3E-942C-434A-8EBB-D23C7D65CCBA}">
      <dsp:nvSpPr>
        <dsp:cNvPr id="0" name=""/>
        <dsp:cNvSpPr/>
      </dsp:nvSpPr>
      <dsp:spPr>
        <a:xfrm>
          <a:off x="539223" y="1338525"/>
          <a:ext cx="4311566" cy="2883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rtl="0">
            <a:lnSpc>
              <a:spcPct val="100000"/>
            </a:lnSpc>
            <a:spcBef>
              <a:spcPct val="0"/>
            </a:spcBef>
            <a:spcAft>
              <a:spcPct val="35000"/>
            </a:spcAft>
            <a:buNone/>
          </a:pPr>
          <a:r>
            <a:rPr lang="en-US" sz="1700" kern="1200">
              <a:latin typeface="Arial Black"/>
            </a:rPr>
            <a:t>* </a:t>
          </a:r>
          <a:r>
            <a:rPr lang="en-US" sz="1700" kern="1200"/>
            <a:t>The district is piloting a zero-based budgeting (ZBB) process for Signature and Turnaround Program Funds this year. </a:t>
          </a:r>
        </a:p>
        <a:p>
          <a:pPr marL="0" lvl="0" indent="0" algn="l" defTabSz="755650" rtl="0">
            <a:lnSpc>
              <a:spcPct val="100000"/>
            </a:lnSpc>
            <a:spcBef>
              <a:spcPct val="0"/>
            </a:spcBef>
            <a:spcAft>
              <a:spcPct val="35000"/>
            </a:spcAft>
            <a:buNone/>
          </a:pPr>
          <a:r>
            <a:rPr lang="en-US" sz="1700" kern="1200">
              <a:latin typeface="Arial Black"/>
            </a:rPr>
            <a:t>* </a:t>
          </a:r>
          <a:r>
            <a:rPr lang="en-US" sz="1700" kern="1200"/>
            <a:t>Zero-based budgeting (ZBB) is a budgeting process that </a:t>
          </a:r>
          <a:r>
            <a:rPr lang="en-US" sz="1700" u="sng" kern="1200"/>
            <a:t>allocates funding based on program efficiency and necessity rather than budget history.</a:t>
          </a:r>
          <a:r>
            <a:rPr lang="en-US" sz="1700" kern="1200"/>
            <a:t> As opposed to traditional budgeting, no item is automatically included in the next budget. </a:t>
          </a:r>
        </a:p>
        <a:p>
          <a:pPr marL="0" lvl="0" indent="0" algn="l" defTabSz="755650" rtl="0">
            <a:lnSpc>
              <a:spcPct val="100000"/>
            </a:lnSpc>
            <a:spcBef>
              <a:spcPct val="0"/>
            </a:spcBef>
            <a:spcAft>
              <a:spcPct val="35000"/>
            </a:spcAft>
            <a:buNone/>
          </a:pPr>
          <a:r>
            <a:rPr lang="en-US" sz="1700" kern="1200">
              <a:latin typeface="Arial Black"/>
            </a:rPr>
            <a:t>* </a:t>
          </a:r>
          <a:r>
            <a:rPr lang="en-US" sz="1700" kern="1200"/>
            <a:t>As such the </a:t>
          </a:r>
          <a:r>
            <a:rPr lang="en-US" sz="1700" b="1" u="sng" kern="1200"/>
            <a:t>initial</a:t>
          </a:r>
          <a:r>
            <a:rPr lang="en-US" sz="1700" kern="1200"/>
            <a:t> allocation for these programs at all schools will be $0. </a:t>
          </a:r>
        </a:p>
      </dsp:txBody>
      <dsp:txXfrm>
        <a:off x="539223" y="1338525"/>
        <a:ext cx="4311566" cy="2883093"/>
      </dsp:txXfrm>
    </dsp:sp>
    <dsp:sp modelId="{D425D025-37E5-47EC-9632-48C8FB4ED6AD}">
      <dsp:nvSpPr>
        <dsp:cNvPr id="0" name=""/>
        <dsp:cNvSpPr/>
      </dsp:nvSpPr>
      <dsp:spPr>
        <a:xfrm>
          <a:off x="5625205" y="0"/>
          <a:ext cx="1509048" cy="8938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055027-061B-4AB4-93D0-F6E408843C69}">
      <dsp:nvSpPr>
        <dsp:cNvPr id="0" name=""/>
        <dsp:cNvSpPr/>
      </dsp:nvSpPr>
      <dsp:spPr>
        <a:xfrm>
          <a:off x="5625190" y="902024"/>
          <a:ext cx="4311566" cy="626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422400">
            <a:lnSpc>
              <a:spcPct val="100000"/>
            </a:lnSpc>
            <a:spcBef>
              <a:spcPct val="0"/>
            </a:spcBef>
            <a:spcAft>
              <a:spcPct val="35000"/>
            </a:spcAft>
            <a:buNone/>
            <a:defRPr b="1"/>
          </a:pPr>
          <a:r>
            <a:rPr lang="en-US" sz="3200" u="sng" kern="1200"/>
            <a:t>Process</a:t>
          </a:r>
          <a:endParaRPr lang="en-US" sz="3200" kern="1200"/>
        </a:p>
      </dsp:txBody>
      <dsp:txXfrm>
        <a:off x="5625190" y="902024"/>
        <a:ext cx="4311566" cy="626097"/>
      </dsp:txXfrm>
    </dsp:sp>
    <dsp:sp modelId="{3AB6420D-7123-448A-BA39-76E75EAD54C2}">
      <dsp:nvSpPr>
        <dsp:cNvPr id="0" name=""/>
        <dsp:cNvSpPr/>
      </dsp:nvSpPr>
      <dsp:spPr>
        <a:xfrm>
          <a:off x="5555644" y="1507304"/>
          <a:ext cx="4311566" cy="2883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rtl="0">
            <a:lnSpc>
              <a:spcPct val="100000"/>
            </a:lnSpc>
            <a:spcBef>
              <a:spcPct val="0"/>
            </a:spcBef>
            <a:spcAft>
              <a:spcPts val="600"/>
            </a:spcAft>
            <a:buNone/>
          </a:pPr>
          <a:r>
            <a:rPr lang="en-US" sz="1700" kern="1200">
              <a:latin typeface="Arial Black"/>
            </a:rPr>
            <a:t>* </a:t>
          </a:r>
          <a:r>
            <a:rPr lang="en-US" sz="1700" kern="1200"/>
            <a:t>Principals will develop proposed requests for the personnel and non-personnel they need to support the Signature and/or Turnaround Programs at their schools.  </a:t>
          </a:r>
        </a:p>
        <a:p>
          <a:pPr marL="0" lvl="0" indent="0" algn="l" defTabSz="755650" rtl="0">
            <a:lnSpc>
              <a:spcPct val="100000"/>
            </a:lnSpc>
            <a:spcBef>
              <a:spcPct val="0"/>
            </a:spcBef>
            <a:spcAft>
              <a:spcPts val="600"/>
            </a:spcAft>
            <a:buNone/>
          </a:pPr>
          <a:r>
            <a:rPr lang="en-US" sz="1700" b="0" u="sng" kern="1200">
              <a:latin typeface="Arial"/>
              <a:ea typeface="Calibri"/>
              <a:cs typeface="Calibri"/>
            </a:rPr>
            <a:t>* Principals will share and discuss their proposals and rationale for the proposals with their school GO Team for feedback.</a:t>
          </a:r>
          <a:r>
            <a:rPr lang="en-US" sz="1700" kern="1200">
              <a:latin typeface="Arial Black"/>
              <a:ea typeface="Calibri"/>
              <a:cs typeface="Calibri"/>
            </a:rPr>
            <a:t> </a:t>
          </a:r>
          <a:r>
            <a:rPr lang="en-US" sz="1700" kern="1200"/>
            <a:t> </a:t>
          </a:r>
        </a:p>
        <a:p>
          <a:pPr marL="0" lvl="0" indent="0" algn="l" defTabSz="755650" rtl="0">
            <a:lnSpc>
              <a:spcPct val="100000"/>
            </a:lnSpc>
            <a:spcBef>
              <a:spcPct val="0"/>
            </a:spcBef>
            <a:spcAft>
              <a:spcPts val="600"/>
            </a:spcAft>
            <a:buNone/>
          </a:pPr>
          <a:r>
            <a:rPr lang="en-US" sz="1700" kern="1200">
              <a:latin typeface="Arial Black"/>
            </a:rPr>
            <a:t>* </a:t>
          </a:r>
          <a:r>
            <a:rPr lang="en-US" sz="1700" kern="1200"/>
            <a:t>After discussing with their GO Team, principals will submit their request for review by January 31st.</a:t>
          </a:r>
          <a:r>
            <a:rPr lang="en-US" sz="1700" kern="1200">
              <a:latin typeface="Arial Black"/>
            </a:rPr>
            <a:t> </a:t>
          </a:r>
          <a:r>
            <a:rPr lang="en-US" sz="1700" kern="1200">
              <a:latin typeface="Arial"/>
              <a:cs typeface="Arial"/>
            </a:rPr>
            <a:t>Funding for these programs will be provided the week of February 3rd. </a:t>
          </a:r>
        </a:p>
      </dsp:txBody>
      <dsp:txXfrm>
        <a:off x="5555644" y="1507304"/>
        <a:ext cx="4311566" cy="28830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1ABCD-FE50-4BAE-B29B-9A317A12D9EF}">
      <dsp:nvSpPr>
        <dsp:cNvPr id="0" name=""/>
        <dsp:cNvSpPr/>
      </dsp:nvSpPr>
      <dsp:spPr>
        <a:xfrm>
          <a:off x="0" y="31755"/>
          <a:ext cx="10797791" cy="861120"/>
        </a:xfrm>
        <a:prstGeom prst="roundRect">
          <a:avLst/>
        </a:prstGeom>
        <a:solidFill>
          <a:srgbClr val="D47B22">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Strategic Alignment and School-Level Flexibility</a:t>
          </a:r>
          <a:r>
            <a:rPr lang="en-US" sz="3200" kern="1200">
              <a:solidFill>
                <a:sysClr val="window" lastClr="FFFFFF"/>
              </a:solidFill>
              <a:latin typeface="Sabon Next LT"/>
              <a:ea typeface="+mn-ea"/>
              <a:cs typeface="+mn-cs"/>
            </a:rPr>
            <a:t> </a:t>
          </a:r>
        </a:p>
      </dsp:txBody>
      <dsp:txXfrm>
        <a:off x="42036" y="73791"/>
        <a:ext cx="10713719" cy="777048"/>
      </dsp:txXfrm>
    </dsp:sp>
    <dsp:sp modelId="{7111410D-54EE-4041-8993-EC4AC19AA56A}">
      <dsp:nvSpPr>
        <dsp:cNvPr id="0" name=""/>
        <dsp:cNvSpPr/>
      </dsp:nvSpPr>
      <dsp:spPr>
        <a:xfrm>
          <a:off x="0" y="892875"/>
          <a:ext cx="10797791" cy="3841920"/>
        </a:xfrm>
        <a:prstGeom prst="rect">
          <a:avLst/>
        </a:prstGeom>
        <a:solidFill>
          <a:srgbClr val="D47B22">
            <a:alpha val="90000"/>
            <a:tint val="40000"/>
            <a:hueOff val="0"/>
            <a:satOff val="0"/>
            <a:lumOff val="0"/>
            <a:alphaOff val="0"/>
          </a:srgbClr>
        </a:solidFill>
        <a:ln w="12700" cap="flat" cmpd="sng" algn="ctr">
          <a:solidFill>
            <a:srgbClr val="D47B22">
              <a:alpha val="90000"/>
              <a:tint val="40000"/>
              <a:hueOff val="0"/>
              <a:satOff val="0"/>
              <a:lumOff val="0"/>
              <a:alphaOff val="0"/>
            </a:srgbClr>
          </a:solidFill>
          <a:prstDash val="solid"/>
          <a:miter lim="800000"/>
        </a:ln>
        <a:effectLst/>
      </dsp:spPr>
      <dsp:style>
        <a:lnRef idx="0">
          <a:scrgbClr r="0" g="0" b="0"/>
        </a:lnRef>
        <a:fillRef idx="0">
          <a:scrgbClr r="0" g="0" b="0"/>
        </a:fillRef>
        <a:effectRef idx="0">
          <a:scrgbClr r="0" g="0" b="0"/>
        </a:effectRef>
        <a:fontRef idx="minor"/>
      </dsp:style>
      <dsp:txBody>
        <a:bodyPr spcFirstLastPara="0" vert="horz" wrap="square" lIns="342830" tIns="40640" rIns="227584" bIns="40640" numCol="1" spcCol="1270" anchor="t" anchorCtr="0">
          <a:noAutofit/>
        </a:bodyPr>
        <a:lstStyle/>
        <a:p>
          <a:pPr marL="228600" lvl="1" indent="-228600" algn="l" defTabSz="1111250">
            <a:lnSpc>
              <a:spcPct val="90000"/>
            </a:lnSpc>
            <a:spcBef>
              <a:spcPct val="0"/>
            </a:spcBef>
            <a:spcAft>
              <a:spcPct val="20000"/>
            </a:spcAft>
            <a:buClr>
              <a:schemeClr val="accent5"/>
            </a:buClr>
            <a:buFont typeface="Wingdings" panose="05000000000000000000" pitchFamily="2" charset="2"/>
            <a:buChar char="v"/>
          </a:pPr>
          <a:r>
            <a:rPr lang="en-US" sz="2500" kern="1200"/>
            <a:t>Does this budget proposal, as a whole, effectively support our school's strategic priorities?</a:t>
          </a:r>
          <a:endParaRPr lang="en-US" sz="2500" kern="1200">
            <a:solidFill>
              <a:sysClr val="windowText" lastClr="000000">
                <a:hueOff val="0"/>
                <a:satOff val="0"/>
                <a:lumOff val="0"/>
                <a:alphaOff val="0"/>
              </a:sysClr>
            </a:solidFill>
            <a:latin typeface="Sabon Next LT"/>
            <a:ea typeface="+mn-ea"/>
            <a:cs typeface="+mn-cs"/>
          </a:endParaRPr>
        </a:p>
        <a:p>
          <a:pPr marL="228600" lvl="1" indent="-228600" algn="l" defTabSz="1111250">
            <a:lnSpc>
              <a:spcPct val="90000"/>
            </a:lnSpc>
            <a:spcBef>
              <a:spcPct val="0"/>
            </a:spcBef>
            <a:spcAft>
              <a:spcPct val="20000"/>
            </a:spcAft>
            <a:buClr>
              <a:schemeClr val="accent5"/>
            </a:buClr>
            <a:buFont typeface="Wingdings" panose="05000000000000000000" pitchFamily="2" charset="2"/>
            <a:buChar char="v"/>
          </a:pPr>
          <a:r>
            <a:rPr lang="en-US" sz="2500" kern="1200"/>
            <a:t>How do the principal’s proposed changes directly support priorities in our strategic plan? Can we clearly connect each adjustment to a strategic goal? </a:t>
          </a:r>
        </a:p>
        <a:p>
          <a:pPr marL="228600" lvl="1" indent="-228600" algn="l" defTabSz="1111250">
            <a:lnSpc>
              <a:spcPct val="90000"/>
            </a:lnSpc>
            <a:spcBef>
              <a:spcPct val="0"/>
            </a:spcBef>
            <a:spcAft>
              <a:spcPct val="20000"/>
            </a:spcAft>
            <a:buClr>
              <a:schemeClr val="accent5"/>
            </a:buClr>
            <a:buFont typeface="Wingdings" panose="05000000000000000000" pitchFamily="2" charset="2"/>
            <a:buChar char="v"/>
          </a:pPr>
          <a:r>
            <a:rPr lang="en-US" sz="2500" kern="1200"/>
            <a:t>If new positions, resources, or programs are being added, what data or feedback supports these changes? How will we measure their impact?</a:t>
          </a:r>
        </a:p>
        <a:p>
          <a:pPr marL="228600" lvl="1" indent="-228600" algn="l" defTabSz="1111250">
            <a:lnSpc>
              <a:spcPct val="90000"/>
            </a:lnSpc>
            <a:spcBef>
              <a:spcPct val="0"/>
            </a:spcBef>
            <a:spcAft>
              <a:spcPct val="20000"/>
            </a:spcAft>
            <a:buClr>
              <a:schemeClr val="accent5"/>
            </a:buClr>
            <a:buFont typeface="Wingdings" panose="05000000000000000000" pitchFamily="2" charset="2"/>
            <a:buChar char="v"/>
          </a:pPr>
          <a:r>
            <a:rPr lang="en-US" sz="2500" kern="1200"/>
            <a:t>What trade-offs are involved? Are any current programs or resources being adjusted or reduced, and how will that affect our students and staff?</a:t>
          </a:r>
        </a:p>
      </dsp:txBody>
      <dsp:txXfrm>
        <a:off x="0" y="892875"/>
        <a:ext cx="10797791" cy="38419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1ABCD-FE50-4BAE-B29B-9A317A12D9EF}">
      <dsp:nvSpPr>
        <dsp:cNvPr id="0" name=""/>
        <dsp:cNvSpPr/>
      </dsp:nvSpPr>
      <dsp:spPr>
        <a:xfrm>
          <a:off x="0" y="147675"/>
          <a:ext cx="10797791" cy="968759"/>
        </a:xfrm>
        <a:prstGeom prst="roundRect">
          <a:avLst/>
        </a:prstGeom>
        <a:solidFill>
          <a:srgbClr val="D47B22">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a:t>District and Cluster Priorities</a:t>
          </a:r>
          <a:r>
            <a:rPr lang="en-US" sz="3600" kern="1200">
              <a:solidFill>
                <a:sysClr val="window" lastClr="FFFFFF"/>
              </a:solidFill>
              <a:latin typeface="Sabon Next LT"/>
              <a:ea typeface="+mn-ea"/>
              <a:cs typeface="+mn-cs"/>
            </a:rPr>
            <a:t> </a:t>
          </a:r>
        </a:p>
      </dsp:txBody>
      <dsp:txXfrm>
        <a:off x="47291" y="194966"/>
        <a:ext cx="10703209" cy="874177"/>
      </dsp:txXfrm>
    </dsp:sp>
    <dsp:sp modelId="{7111410D-54EE-4041-8993-EC4AC19AA56A}">
      <dsp:nvSpPr>
        <dsp:cNvPr id="0" name=""/>
        <dsp:cNvSpPr/>
      </dsp:nvSpPr>
      <dsp:spPr>
        <a:xfrm>
          <a:off x="0" y="1116435"/>
          <a:ext cx="10797791" cy="3502440"/>
        </a:xfrm>
        <a:prstGeom prst="rect">
          <a:avLst/>
        </a:prstGeom>
        <a:solidFill>
          <a:srgbClr val="D47B22">
            <a:alpha val="90000"/>
            <a:tint val="40000"/>
            <a:hueOff val="0"/>
            <a:satOff val="0"/>
            <a:lumOff val="0"/>
            <a:alphaOff val="0"/>
          </a:srgbClr>
        </a:solidFill>
        <a:ln w="12700" cap="flat" cmpd="sng" algn="ctr">
          <a:solidFill>
            <a:srgbClr val="D47B22">
              <a:alpha val="90000"/>
              <a:tint val="40000"/>
              <a:hueOff val="0"/>
              <a:satOff val="0"/>
              <a:lumOff val="0"/>
              <a:alphaOff val="0"/>
            </a:srgbClr>
          </a:solidFill>
          <a:prstDash val="solid"/>
          <a:miter lim="800000"/>
        </a:ln>
        <a:effectLst/>
      </dsp:spPr>
      <dsp:style>
        <a:lnRef idx="0">
          <a:scrgbClr r="0" g="0" b="0"/>
        </a:lnRef>
        <a:fillRef idx="0">
          <a:scrgbClr r="0" g="0" b="0"/>
        </a:fillRef>
        <a:effectRef idx="0">
          <a:scrgbClr r="0" g="0" b="0"/>
        </a:effectRef>
        <a:fontRef idx="minor"/>
      </dsp:style>
      <dsp:txBody>
        <a:bodyPr spcFirstLastPara="0" vert="horz" wrap="square" lIns="342830" tIns="45720" rIns="256032" bIns="45720" numCol="1" spcCol="1270" anchor="t" anchorCtr="0">
          <a:noAutofit/>
        </a:bodyPr>
        <a:lstStyle/>
        <a:p>
          <a:pPr marL="285750" lvl="1" indent="-285750" algn="l" defTabSz="1244600">
            <a:lnSpc>
              <a:spcPct val="90000"/>
            </a:lnSpc>
            <a:spcBef>
              <a:spcPct val="0"/>
            </a:spcBef>
            <a:spcAft>
              <a:spcPct val="20000"/>
            </a:spcAft>
            <a:buClr>
              <a:schemeClr val="accent5"/>
            </a:buClr>
            <a:buFont typeface="Wingdings" panose="05000000000000000000" pitchFamily="2" charset="2"/>
            <a:buChar char="v"/>
          </a:pPr>
          <a:r>
            <a:rPr lang="en-US" sz="2800" kern="1200"/>
            <a:t>How do these proposed changes align with district and cluster priorities? Do we foresee any challenges or misalignments?</a:t>
          </a:r>
          <a:endParaRPr lang="en-US" sz="2800" kern="1200">
            <a:solidFill>
              <a:sysClr val="windowText" lastClr="000000">
                <a:hueOff val="0"/>
                <a:satOff val="0"/>
                <a:lumOff val="0"/>
                <a:alphaOff val="0"/>
              </a:sysClr>
            </a:solidFill>
            <a:latin typeface="Sabon Next LT"/>
            <a:ea typeface="+mn-ea"/>
            <a:cs typeface="+mn-cs"/>
          </a:endParaRPr>
        </a:p>
        <a:p>
          <a:pPr marL="285750" lvl="1" indent="-285750" algn="l" defTabSz="1244600">
            <a:lnSpc>
              <a:spcPct val="90000"/>
            </a:lnSpc>
            <a:spcBef>
              <a:spcPct val="0"/>
            </a:spcBef>
            <a:spcAft>
              <a:spcPct val="20000"/>
            </a:spcAft>
            <a:buClr>
              <a:schemeClr val="accent5"/>
            </a:buClr>
            <a:buFont typeface="Wingdings" panose="05000000000000000000" pitchFamily="2" charset="2"/>
            <a:buChar char="v"/>
          </a:pPr>
          <a:r>
            <a:rPr lang="en-US" sz="2800" kern="1200"/>
            <a:t>If the district has allocated funds for specific initiatives – for example Signature Programs - how are those reflected in our budget? </a:t>
          </a:r>
        </a:p>
        <a:p>
          <a:pPr marL="285750" lvl="1" indent="-285750" algn="l" defTabSz="1244600">
            <a:lnSpc>
              <a:spcPct val="90000"/>
            </a:lnSpc>
            <a:spcBef>
              <a:spcPct val="0"/>
            </a:spcBef>
            <a:spcAft>
              <a:spcPct val="20000"/>
            </a:spcAft>
            <a:buClr>
              <a:schemeClr val="accent5"/>
            </a:buClr>
            <a:buFont typeface="Wingdings" panose="05000000000000000000" pitchFamily="2" charset="2"/>
            <a:buChar char="v"/>
          </a:pPr>
          <a:r>
            <a:rPr lang="en-US" sz="2800" kern="1200"/>
            <a:t>If we are sharing staff positions (e.g., nurse, counselor, teacher), how will this affect student support and service delivery at our school?</a:t>
          </a:r>
        </a:p>
      </dsp:txBody>
      <dsp:txXfrm>
        <a:off x="0" y="1116435"/>
        <a:ext cx="10797791" cy="35024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135DB-2376-4E3B-A20A-41984A2C6E6D}">
      <dsp:nvSpPr>
        <dsp:cNvPr id="0" name=""/>
        <dsp:cNvSpPr/>
      </dsp:nvSpPr>
      <dsp:spPr>
        <a:xfrm>
          <a:off x="0" y="601405"/>
          <a:ext cx="2966896" cy="188397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A82B6CE-D09A-4090-AE86-805DDA5FD9D1}">
      <dsp:nvSpPr>
        <dsp:cNvPr id="0" name=""/>
        <dsp:cNvSpPr/>
      </dsp:nvSpPr>
      <dsp:spPr>
        <a:xfrm>
          <a:off x="329655" y="914578"/>
          <a:ext cx="2966896" cy="1883979"/>
        </a:xfrm>
        <a:prstGeom prst="roundRect">
          <a:avLst>
            <a:gd name="adj" fmla="val 10000"/>
          </a:avLst>
        </a:prstGeom>
        <a:solidFill>
          <a:schemeClr val="lt1">
            <a:alpha val="90000"/>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The GO Team needs to </a:t>
          </a:r>
          <a:r>
            <a:rPr lang="en-US" sz="2300" b="1" kern="1200" dirty="0">
              <a:solidFill>
                <a:schemeClr val="accent5"/>
              </a:solidFill>
            </a:rPr>
            <a:t>TAKE ACTION</a:t>
          </a:r>
          <a:r>
            <a:rPr lang="en-US" sz="2300" b="1" kern="1200" dirty="0"/>
            <a:t> </a:t>
          </a:r>
          <a:r>
            <a:rPr lang="en-US" sz="2300" kern="1200" dirty="0"/>
            <a:t>(vote) on its draft FY26 budget.</a:t>
          </a:r>
        </a:p>
      </dsp:txBody>
      <dsp:txXfrm>
        <a:off x="384835" y="969758"/>
        <a:ext cx="2856536" cy="1773619"/>
      </dsp:txXfrm>
    </dsp:sp>
    <dsp:sp modelId="{60F45E52-7DB8-499D-BC6D-774E123989C7}">
      <dsp:nvSpPr>
        <dsp:cNvPr id="0" name=""/>
        <dsp:cNvSpPr/>
      </dsp:nvSpPr>
      <dsp:spPr>
        <a:xfrm>
          <a:off x="3626207" y="601405"/>
          <a:ext cx="2966896" cy="1883979"/>
        </a:xfrm>
        <a:prstGeom prst="roundRect">
          <a:avLst>
            <a:gd name="adj" fmla="val 10000"/>
          </a:avLst>
        </a:prstGeom>
        <a:solidFill>
          <a:schemeClr val="tx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6E9DAE2-B9E4-4613-8034-2724F6BCF6F4}">
      <dsp:nvSpPr>
        <dsp:cNvPr id="0" name=""/>
        <dsp:cNvSpPr/>
      </dsp:nvSpPr>
      <dsp:spPr>
        <a:xfrm>
          <a:off x="3955862" y="914578"/>
          <a:ext cx="2966896" cy="18839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After the motion and a second, the GO Team may have additional discussion.</a:t>
          </a:r>
        </a:p>
      </dsp:txBody>
      <dsp:txXfrm>
        <a:off x="4011042" y="969758"/>
        <a:ext cx="2856536" cy="1773619"/>
      </dsp:txXfrm>
    </dsp:sp>
    <dsp:sp modelId="{C634EFCA-5B75-462F-8D79-2CB1151656F3}">
      <dsp:nvSpPr>
        <dsp:cNvPr id="0" name=""/>
        <dsp:cNvSpPr/>
      </dsp:nvSpPr>
      <dsp:spPr>
        <a:xfrm>
          <a:off x="7252414" y="601405"/>
          <a:ext cx="2966896" cy="1883979"/>
        </a:xfrm>
        <a:prstGeom prst="roundRect">
          <a:avLst>
            <a:gd name="adj" fmla="val 10000"/>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A79D47D-CEE6-40ED-BD6A-44FF56310EDF}">
      <dsp:nvSpPr>
        <dsp:cNvPr id="0" name=""/>
        <dsp:cNvSpPr/>
      </dsp:nvSpPr>
      <dsp:spPr>
        <a:xfrm>
          <a:off x="7582070" y="914578"/>
          <a:ext cx="2966896" cy="1883979"/>
        </a:xfrm>
        <a:prstGeom prst="roundRect">
          <a:avLst>
            <a:gd name="adj" fmla="val 10000"/>
          </a:avLst>
        </a:prstGeom>
        <a:solidFill>
          <a:schemeClr val="lt1">
            <a:alpha val="90000"/>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Once discussion is concluded, the GO Team will vote.</a:t>
          </a:r>
        </a:p>
      </dsp:txBody>
      <dsp:txXfrm>
        <a:off x="7637250" y="969758"/>
        <a:ext cx="2856536" cy="1773619"/>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7F456E-01A6-4013-ACA5-F5492591A2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84983A3-9B9B-4D61-97C9-B9E239A315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32FC-4BD9-442A-A8C6-51598C909FE3}" type="datetimeFigureOut">
              <a:rPr lang="en-US" smtClean="0"/>
              <a:t>3/3/2025</a:t>
            </a:fld>
            <a:endParaRPr lang="en-US"/>
          </a:p>
        </p:txBody>
      </p:sp>
      <p:sp>
        <p:nvSpPr>
          <p:cNvPr id="4" name="Footer Placeholder 3">
            <a:extLst>
              <a:ext uri="{FF2B5EF4-FFF2-40B4-BE49-F238E27FC236}">
                <a16:creationId xmlns:a16="http://schemas.microsoft.com/office/drawing/2014/main" id="{5EEABE74-7A97-4D17-8390-42ADD25C33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2C1DBD-1052-425E-BF3C-983304BED5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EFA9E-C190-4F5C-8394-BD5F1CD55C02}" type="slidenum">
              <a:rPr lang="en-US" smtClean="0"/>
              <a:t>‹#›</a:t>
            </a:fld>
            <a:endParaRPr lang="en-US"/>
          </a:p>
        </p:txBody>
      </p:sp>
    </p:spTree>
    <p:extLst>
      <p:ext uri="{BB962C8B-B14F-4D97-AF65-F5344CB8AC3E}">
        <p14:creationId xmlns:p14="http://schemas.microsoft.com/office/powerpoint/2010/main" val="232480191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3T01:17:03.54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40 0,'18579'0'0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13T01:17:17.06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0,'0'5,"0"2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3T01:17:44.07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5 0,'8419'0'0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13T01:17:49.13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1,'4'0,"3"0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13T01:17:49.25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13T01:17:54.63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2621 0,'-2324'0,"2295"2,1 1,0 2,-54 15,-21 3,76-19</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13T01:18:02.71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7530 63,'-1372'0,"1345"-2,0 0,-37-9,35 5,-55-4,36 8,-74-14,51 8,0 2,-111 7,72 1,-876-2,968 1,1 0,0 2,-25 6,22-4,-1-1,-22 2,10-4,-1 1,1 2,0 1,-59 20,71-20,-39 8,8-3,24-6,-1 0,0-2,-40-1,-6 1,54 0,-31 7,33-5,-38 3,-5-6,38-2,0 1,0 1,-33 6,24-1,0-2,-33 0,24-2,-37 11,55-9,-42 4,-289-7,179-4,-561 2,703 2,-61 12,63-8,-1-2,-57 2,81-7,-1 1,1-1,0-1,0 1,1-2,-1 1,0-1,1-1,-1 1,1-1,0-1,0 1,1-1,-11-9,12 9,-1 0,1 0,-1 1,-1 0,1 0,0 1,-1 0,0 1,0-1,0 1,0 1,-11-2,-12 1,-61 4,40 1,-569-1,351-3,245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3T01:18:09.38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59 0,'18668'0'0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371FA-A98D-41E8-93F4-09945841298A}" type="datetimeFigureOut">
              <a:rPr lang="en-US" smtClean="0"/>
              <a:t>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89C57-55D7-40A4-A101-E74FAC7A092B}" type="slidenum">
              <a:rPr lang="en-US" smtClean="0"/>
              <a:t>‹#›</a:t>
            </a:fld>
            <a:endParaRPr lang="en-US"/>
          </a:p>
        </p:txBody>
      </p:sp>
    </p:spTree>
    <p:extLst>
      <p:ext uri="{BB962C8B-B14F-4D97-AF65-F5344CB8AC3E}">
        <p14:creationId xmlns:p14="http://schemas.microsoft.com/office/powerpoint/2010/main" val="283990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1</a:t>
            </a:fld>
            <a:endParaRPr lang="en-US"/>
          </a:p>
        </p:txBody>
      </p:sp>
    </p:spTree>
    <p:extLst>
      <p:ext uri="{BB962C8B-B14F-4D97-AF65-F5344CB8AC3E}">
        <p14:creationId xmlns:p14="http://schemas.microsoft.com/office/powerpoint/2010/main" val="1778128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E9064-0EBF-75FB-8134-5369CDC57B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AD5BB3-12A9-4A62-9206-5562E959FD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35ED92-3F8F-DE03-8233-0CF65C9A37D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483AC81-9999-8062-A153-9F3FF27CE11A}"/>
              </a:ext>
            </a:extLst>
          </p:cNvPr>
          <p:cNvSpPr>
            <a:spLocks noGrp="1"/>
          </p:cNvSpPr>
          <p:nvPr>
            <p:ph type="sldNum" sz="quarter" idx="5"/>
          </p:nvPr>
        </p:nvSpPr>
        <p:spPr/>
        <p:txBody>
          <a:bodyPr/>
          <a:lstStyle/>
          <a:p>
            <a:fld id="{96E09883-B744-4FDD-8623-D69A66650022}" type="slidenum">
              <a:rPr lang="en-US" smtClean="0"/>
              <a:t>22</a:t>
            </a:fld>
            <a:endParaRPr lang="en-US"/>
          </a:p>
        </p:txBody>
      </p:sp>
    </p:spTree>
    <p:extLst>
      <p:ext uri="{BB962C8B-B14F-4D97-AF65-F5344CB8AC3E}">
        <p14:creationId xmlns:p14="http://schemas.microsoft.com/office/powerpoint/2010/main" val="1611540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807A4-32FB-E6B9-4D09-4F3871E69F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1FEDB2-94BF-1075-F9D7-5B798EB602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B45D2A-BD32-AAC4-38D6-DAE97CE63A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B441BC0-ABFB-9135-CE5C-6E6BA54C7572}"/>
              </a:ext>
            </a:extLst>
          </p:cNvPr>
          <p:cNvSpPr>
            <a:spLocks noGrp="1"/>
          </p:cNvSpPr>
          <p:nvPr>
            <p:ph type="sldNum" sz="quarter" idx="5"/>
          </p:nvPr>
        </p:nvSpPr>
        <p:spPr/>
        <p:txBody>
          <a:bodyPr/>
          <a:lstStyle/>
          <a:p>
            <a:fld id="{96E09883-B744-4FDD-8623-D69A66650022}" type="slidenum">
              <a:rPr lang="en-US" smtClean="0"/>
              <a:t>35</a:t>
            </a:fld>
            <a:endParaRPr lang="en-US"/>
          </a:p>
        </p:txBody>
      </p:sp>
    </p:spTree>
    <p:extLst>
      <p:ext uri="{BB962C8B-B14F-4D97-AF65-F5344CB8AC3E}">
        <p14:creationId xmlns:p14="http://schemas.microsoft.com/office/powerpoint/2010/main" val="3019850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113BA-21EF-76EF-E173-993ADAB77B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65B1D8-7786-1D0F-D386-EF9E8C653E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59EF3F-A6FB-63A1-B241-B04C8ED6847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ED61C0B-9CFE-9115-1AF7-C0CF9584B90D}"/>
              </a:ext>
            </a:extLst>
          </p:cNvPr>
          <p:cNvSpPr>
            <a:spLocks noGrp="1"/>
          </p:cNvSpPr>
          <p:nvPr>
            <p:ph type="sldNum" sz="quarter" idx="5"/>
          </p:nvPr>
        </p:nvSpPr>
        <p:spPr/>
        <p:txBody>
          <a:bodyPr/>
          <a:lstStyle/>
          <a:p>
            <a:fld id="{22289C57-55D7-40A4-A101-E74FAC7A092B}" type="slidenum">
              <a:rPr lang="en-US" smtClean="0"/>
              <a:t>42</a:t>
            </a:fld>
            <a:endParaRPr lang="en-US"/>
          </a:p>
        </p:txBody>
      </p:sp>
    </p:spTree>
    <p:extLst>
      <p:ext uri="{BB962C8B-B14F-4D97-AF65-F5344CB8AC3E}">
        <p14:creationId xmlns:p14="http://schemas.microsoft.com/office/powerpoint/2010/main" val="2040232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7345B-9FFD-A6EA-A06E-949EE3636F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3D98A9-0C46-830D-D3A5-B8637C5503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59F219-C02F-FCEF-7363-C181FD8B6F5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EF63180-CD7D-E8EC-5869-329674B85061}"/>
              </a:ext>
            </a:extLst>
          </p:cNvPr>
          <p:cNvSpPr>
            <a:spLocks noGrp="1"/>
          </p:cNvSpPr>
          <p:nvPr>
            <p:ph type="sldNum" sz="quarter" idx="5"/>
          </p:nvPr>
        </p:nvSpPr>
        <p:spPr/>
        <p:txBody>
          <a:bodyPr/>
          <a:lstStyle/>
          <a:p>
            <a:fld id="{22289C57-55D7-40A4-A101-E74FAC7A092B}" type="slidenum">
              <a:rPr lang="en-US" smtClean="0"/>
              <a:t>43</a:t>
            </a:fld>
            <a:endParaRPr lang="en-US"/>
          </a:p>
        </p:txBody>
      </p:sp>
    </p:spTree>
    <p:extLst>
      <p:ext uri="{BB962C8B-B14F-4D97-AF65-F5344CB8AC3E}">
        <p14:creationId xmlns:p14="http://schemas.microsoft.com/office/powerpoint/2010/main" val="26944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DE86E-E9A0-3E63-0A0F-D06C70B3E6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861C2A-6BCC-DF36-239B-E72A6A57D0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BCCCA8-3E8E-ECB0-4BA2-37F9AC80954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802D4D-703A-E08A-4E92-4853FA4EE91B}"/>
              </a:ext>
            </a:extLst>
          </p:cNvPr>
          <p:cNvSpPr>
            <a:spLocks noGrp="1"/>
          </p:cNvSpPr>
          <p:nvPr>
            <p:ph type="sldNum" sz="quarter" idx="5"/>
          </p:nvPr>
        </p:nvSpPr>
        <p:spPr/>
        <p:txBody>
          <a:bodyPr/>
          <a:lstStyle/>
          <a:p>
            <a:fld id="{22289C57-55D7-40A4-A101-E74FAC7A092B}" type="slidenum">
              <a:rPr lang="en-US" smtClean="0"/>
              <a:t>44</a:t>
            </a:fld>
            <a:endParaRPr lang="en-US"/>
          </a:p>
        </p:txBody>
      </p:sp>
    </p:spTree>
    <p:extLst>
      <p:ext uri="{BB962C8B-B14F-4D97-AF65-F5344CB8AC3E}">
        <p14:creationId xmlns:p14="http://schemas.microsoft.com/office/powerpoint/2010/main" val="1695324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EBB7F-5537-98F9-9826-8EC5D53271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2E90A-4064-AE89-0DCD-2A72FD11C1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4ACC3C-4FCC-1E74-F7A4-5987706745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E6B6A96-6E6C-5A94-A7A5-BAB9F9CBC9E7}"/>
              </a:ext>
            </a:extLst>
          </p:cNvPr>
          <p:cNvSpPr>
            <a:spLocks noGrp="1"/>
          </p:cNvSpPr>
          <p:nvPr>
            <p:ph type="sldNum" sz="quarter" idx="5"/>
          </p:nvPr>
        </p:nvSpPr>
        <p:spPr/>
        <p:txBody>
          <a:bodyPr/>
          <a:lstStyle/>
          <a:p>
            <a:fld id="{22289C57-55D7-40A4-A101-E74FAC7A092B}" type="slidenum">
              <a:rPr lang="en-US" smtClean="0"/>
              <a:t>45</a:t>
            </a:fld>
            <a:endParaRPr lang="en-US"/>
          </a:p>
        </p:txBody>
      </p:sp>
    </p:spTree>
    <p:extLst>
      <p:ext uri="{BB962C8B-B14F-4D97-AF65-F5344CB8AC3E}">
        <p14:creationId xmlns:p14="http://schemas.microsoft.com/office/powerpoint/2010/main" val="4212298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AE43C-D668-BC91-C209-0AF0371C28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5F02B9-CB42-6C2D-FD63-F8FDB4C1DF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D1D28E-DA30-0017-257B-A7C457750FC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AD4C0F-870B-583F-1B6B-A03FCB305E04}"/>
              </a:ext>
            </a:extLst>
          </p:cNvPr>
          <p:cNvSpPr>
            <a:spLocks noGrp="1"/>
          </p:cNvSpPr>
          <p:nvPr>
            <p:ph type="sldNum" sz="quarter" idx="5"/>
          </p:nvPr>
        </p:nvSpPr>
        <p:spPr/>
        <p:txBody>
          <a:bodyPr/>
          <a:lstStyle/>
          <a:p>
            <a:fld id="{22289C57-55D7-40A4-A101-E74FAC7A092B}" type="slidenum">
              <a:rPr lang="en-US" smtClean="0"/>
              <a:t>46</a:t>
            </a:fld>
            <a:endParaRPr lang="en-US"/>
          </a:p>
        </p:txBody>
      </p:sp>
    </p:spTree>
    <p:extLst>
      <p:ext uri="{BB962C8B-B14F-4D97-AF65-F5344CB8AC3E}">
        <p14:creationId xmlns:p14="http://schemas.microsoft.com/office/powerpoint/2010/main" val="1389111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62309-9C94-AD4D-5A8D-39D15F9989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47A522-55D5-6D4B-72F8-67BAD51FA9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636819-93B0-16A9-A1D7-0D83177273A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C709624-6F8B-91BE-DC4C-8DA0C2092A08}"/>
              </a:ext>
            </a:extLst>
          </p:cNvPr>
          <p:cNvSpPr>
            <a:spLocks noGrp="1"/>
          </p:cNvSpPr>
          <p:nvPr>
            <p:ph type="sldNum" sz="quarter" idx="5"/>
          </p:nvPr>
        </p:nvSpPr>
        <p:spPr/>
        <p:txBody>
          <a:bodyPr/>
          <a:lstStyle/>
          <a:p>
            <a:fld id="{22289C57-55D7-40A4-A101-E74FAC7A092B}" type="slidenum">
              <a:rPr lang="en-US" smtClean="0"/>
              <a:t>47</a:t>
            </a:fld>
            <a:endParaRPr lang="en-US"/>
          </a:p>
        </p:txBody>
      </p:sp>
    </p:spTree>
    <p:extLst>
      <p:ext uri="{BB962C8B-B14F-4D97-AF65-F5344CB8AC3E}">
        <p14:creationId xmlns:p14="http://schemas.microsoft.com/office/powerpoint/2010/main" val="4234836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4C147-99AC-0E2C-D794-CFD306E363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B40B32-CF10-F92E-6B2C-69B8D8CE53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A05767-612A-EA86-5D8C-C2535E1862C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78ADF8-D537-F0FC-D9B4-B7E2CD6C5EA2}"/>
              </a:ext>
            </a:extLst>
          </p:cNvPr>
          <p:cNvSpPr>
            <a:spLocks noGrp="1"/>
          </p:cNvSpPr>
          <p:nvPr>
            <p:ph type="sldNum" sz="quarter" idx="5"/>
          </p:nvPr>
        </p:nvSpPr>
        <p:spPr/>
        <p:txBody>
          <a:bodyPr/>
          <a:lstStyle/>
          <a:p>
            <a:fld id="{22289C57-55D7-40A4-A101-E74FAC7A092B}" type="slidenum">
              <a:rPr lang="en-US" smtClean="0"/>
              <a:t>48</a:t>
            </a:fld>
            <a:endParaRPr lang="en-US"/>
          </a:p>
        </p:txBody>
      </p:sp>
    </p:spTree>
    <p:extLst>
      <p:ext uri="{BB962C8B-B14F-4D97-AF65-F5344CB8AC3E}">
        <p14:creationId xmlns:p14="http://schemas.microsoft.com/office/powerpoint/2010/main" val="1761009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FDDBA-72FA-0FA0-957A-01852BF1A4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1DA3F2-2CEB-501E-B0B6-707A99F453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B7325F-2ED1-E9A8-1BBC-F86BDF47F7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7313B91-1235-3382-3766-F9A7C5C15A7F}"/>
              </a:ext>
            </a:extLst>
          </p:cNvPr>
          <p:cNvSpPr>
            <a:spLocks noGrp="1"/>
          </p:cNvSpPr>
          <p:nvPr>
            <p:ph type="sldNum" sz="quarter" idx="5"/>
          </p:nvPr>
        </p:nvSpPr>
        <p:spPr/>
        <p:txBody>
          <a:bodyPr/>
          <a:lstStyle/>
          <a:p>
            <a:fld id="{22289C57-55D7-40A4-A101-E74FAC7A092B}" type="slidenum">
              <a:rPr lang="en-US" smtClean="0"/>
              <a:t>49</a:t>
            </a:fld>
            <a:endParaRPr lang="en-US"/>
          </a:p>
        </p:txBody>
      </p:sp>
    </p:spTree>
    <p:extLst>
      <p:ext uri="{BB962C8B-B14F-4D97-AF65-F5344CB8AC3E}">
        <p14:creationId xmlns:p14="http://schemas.microsoft.com/office/powerpoint/2010/main" val="1593652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2</a:t>
            </a:fld>
            <a:endParaRPr lang="en-US"/>
          </a:p>
        </p:txBody>
      </p:sp>
    </p:spTree>
    <p:extLst>
      <p:ext uri="{BB962C8B-B14F-4D97-AF65-F5344CB8AC3E}">
        <p14:creationId xmlns:p14="http://schemas.microsoft.com/office/powerpoint/2010/main" val="4040438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6961C-ECC5-CBA9-E5D3-A58884EBF7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928F72-A598-487B-D94F-17CD3C9576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1C68BD-B44E-108A-66FB-446E13384B3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A6E43D-2269-9104-2362-E174A239FE9B}"/>
              </a:ext>
            </a:extLst>
          </p:cNvPr>
          <p:cNvSpPr>
            <a:spLocks noGrp="1"/>
          </p:cNvSpPr>
          <p:nvPr>
            <p:ph type="sldNum" sz="quarter" idx="5"/>
          </p:nvPr>
        </p:nvSpPr>
        <p:spPr/>
        <p:txBody>
          <a:bodyPr/>
          <a:lstStyle/>
          <a:p>
            <a:fld id="{22289C57-55D7-40A4-A101-E74FAC7A092B}" type="slidenum">
              <a:rPr lang="en-US" smtClean="0"/>
              <a:t>50</a:t>
            </a:fld>
            <a:endParaRPr lang="en-US"/>
          </a:p>
        </p:txBody>
      </p:sp>
    </p:spTree>
    <p:extLst>
      <p:ext uri="{BB962C8B-B14F-4D97-AF65-F5344CB8AC3E}">
        <p14:creationId xmlns:p14="http://schemas.microsoft.com/office/powerpoint/2010/main" val="3187908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52</a:t>
            </a:fld>
            <a:endParaRPr lang="en-US"/>
          </a:p>
        </p:txBody>
      </p:sp>
    </p:spTree>
    <p:extLst>
      <p:ext uri="{BB962C8B-B14F-4D97-AF65-F5344CB8AC3E}">
        <p14:creationId xmlns:p14="http://schemas.microsoft.com/office/powerpoint/2010/main" val="1025326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CA3C5-2284-7686-FA09-4C84C203BD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A9E782-C8E6-13EC-8575-7362236ED2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09EA12-02E9-C581-4B39-0CDFF688A1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E4DEBC-C68C-D564-F517-CF4DDB3BDE0E}"/>
              </a:ext>
            </a:extLst>
          </p:cNvPr>
          <p:cNvSpPr>
            <a:spLocks noGrp="1"/>
          </p:cNvSpPr>
          <p:nvPr>
            <p:ph type="sldNum" sz="quarter" idx="5"/>
          </p:nvPr>
        </p:nvSpPr>
        <p:spPr/>
        <p:txBody>
          <a:bodyPr/>
          <a:lstStyle/>
          <a:p>
            <a:fld id="{22289C57-55D7-40A4-A101-E74FAC7A092B}" type="slidenum">
              <a:rPr lang="en-US" smtClean="0"/>
              <a:t>3</a:t>
            </a:fld>
            <a:endParaRPr lang="en-US"/>
          </a:p>
        </p:txBody>
      </p:sp>
    </p:spTree>
    <p:extLst>
      <p:ext uri="{BB962C8B-B14F-4D97-AF65-F5344CB8AC3E}">
        <p14:creationId xmlns:p14="http://schemas.microsoft.com/office/powerpoint/2010/main" val="1482754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76873-514E-E668-EFAD-46C79C7DF0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6B4813-3100-9F91-44D4-B6399609F4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9C3602-2386-E7B8-357A-BB2907C0C8F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18B00D-F95B-38EE-40B5-37AE8EC3E671}"/>
              </a:ext>
            </a:extLst>
          </p:cNvPr>
          <p:cNvSpPr>
            <a:spLocks noGrp="1"/>
          </p:cNvSpPr>
          <p:nvPr>
            <p:ph type="sldNum" sz="quarter" idx="5"/>
          </p:nvPr>
        </p:nvSpPr>
        <p:spPr/>
        <p:txBody>
          <a:bodyPr/>
          <a:lstStyle/>
          <a:p>
            <a:fld id="{22289C57-55D7-40A4-A101-E74FAC7A092B}" type="slidenum">
              <a:rPr lang="en-US" smtClean="0"/>
              <a:t>4</a:t>
            </a:fld>
            <a:endParaRPr lang="en-US"/>
          </a:p>
        </p:txBody>
      </p:sp>
    </p:spTree>
    <p:extLst>
      <p:ext uri="{BB962C8B-B14F-4D97-AF65-F5344CB8AC3E}">
        <p14:creationId xmlns:p14="http://schemas.microsoft.com/office/powerpoint/2010/main" val="1125557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43004-1E5E-67CD-1480-41D151E46D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E99525-8DF6-6278-319D-82B44682AB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7AEC59-A793-BF75-6F6C-50AF5B8CB9B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368D68E-B512-F5A0-7396-3A91E4D032C8}"/>
              </a:ext>
            </a:extLst>
          </p:cNvPr>
          <p:cNvSpPr>
            <a:spLocks noGrp="1"/>
          </p:cNvSpPr>
          <p:nvPr>
            <p:ph type="sldNum" sz="quarter" idx="5"/>
          </p:nvPr>
        </p:nvSpPr>
        <p:spPr/>
        <p:txBody>
          <a:bodyPr/>
          <a:lstStyle/>
          <a:p>
            <a:fld id="{22289C57-55D7-40A4-A101-E74FAC7A092B}" type="slidenum">
              <a:rPr lang="en-US" smtClean="0"/>
              <a:t>5</a:t>
            </a:fld>
            <a:endParaRPr lang="en-US"/>
          </a:p>
        </p:txBody>
      </p:sp>
    </p:spTree>
    <p:extLst>
      <p:ext uri="{BB962C8B-B14F-4D97-AF65-F5344CB8AC3E}">
        <p14:creationId xmlns:p14="http://schemas.microsoft.com/office/powerpoint/2010/main" val="2763821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9E8C2-B8F8-24A3-2CC4-972A93C96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7B3A5-5A9F-EF52-CB14-E041014437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72C30D-8CC9-4848-0AF6-B2D4344DC62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0FBD49-A03B-3857-EE9E-1A787BF295B3}"/>
              </a:ext>
            </a:extLst>
          </p:cNvPr>
          <p:cNvSpPr>
            <a:spLocks noGrp="1"/>
          </p:cNvSpPr>
          <p:nvPr>
            <p:ph type="sldNum" sz="quarter" idx="5"/>
          </p:nvPr>
        </p:nvSpPr>
        <p:spPr/>
        <p:txBody>
          <a:bodyPr/>
          <a:lstStyle/>
          <a:p>
            <a:fld id="{22289C57-55D7-40A4-A101-E74FAC7A092B}" type="slidenum">
              <a:rPr lang="en-US" smtClean="0"/>
              <a:t>6</a:t>
            </a:fld>
            <a:endParaRPr lang="en-US"/>
          </a:p>
        </p:txBody>
      </p:sp>
    </p:spTree>
    <p:extLst>
      <p:ext uri="{BB962C8B-B14F-4D97-AF65-F5344CB8AC3E}">
        <p14:creationId xmlns:p14="http://schemas.microsoft.com/office/powerpoint/2010/main" val="2937395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2DC6D-9688-B976-F5F9-FBF9E17E3E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E2D48B-CB13-95C8-D609-7322CF8CA4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1BC880-58BE-E9AF-912A-359BE79000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C34306A-27A8-6F68-A018-67A4F605D8EA}"/>
              </a:ext>
            </a:extLst>
          </p:cNvPr>
          <p:cNvSpPr>
            <a:spLocks noGrp="1"/>
          </p:cNvSpPr>
          <p:nvPr>
            <p:ph type="sldNum" sz="quarter" idx="5"/>
          </p:nvPr>
        </p:nvSpPr>
        <p:spPr/>
        <p:txBody>
          <a:bodyPr/>
          <a:lstStyle/>
          <a:p>
            <a:fld id="{22289C57-55D7-40A4-A101-E74FAC7A092B}" type="slidenum">
              <a:rPr lang="en-US" smtClean="0"/>
              <a:t>7</a:t>
            </a:fld>
            <a:endParaRPr lang="en-US"/>
          </a:p>
        </p:txBody>
      </p:sp>
    </p:spTree>
    <p:extLst>
      <p:ext uri="{BB962C8B-B14F-4D97-AF65-F5344CB8AC3E}">
        <p14:creationId xmlns:p14="http://schemas.microsoft.com/office/powerpoint/2010/main" val="850116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C0F1A-9D1B-F2D6-0ED8-5BF98286F5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CBCFE2-3BA8-DE51-9BC2-98C2F8BA07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42BE36-EE7B-0D5A-4D91-385BA058BF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8D535B9-F690-9596-64BC-623941F35E79}"/>
              </a:ext>
            </a:extLst>
          </p:cNvPr>
          <p:cNvSpPr>
            <a:spLocks noGrp="1"/>
          </p:cNvSpPr>
          <p:nvPr>
            <p:ph type="sldNum" sz="quarter" idx="5"/>
          </p:nvPr>
        </p:nvSpPr>
        <p:spPr/>
        <p:txBody>
          <a:bodyPr/>
          <a:lstStyle/>
          <a:p>
            <a:fld id="{96E09883-B744-4FDD-8623-D69A66650022}" type="slidenum">
              <a:rPr lang="en-US" smtClean="0"/>
              <a:t>11</a:t>
            </a:fld>
            <a:endParaRPr lang="en-US"/>
          </a:p>
        </p:txBody>
      </p:sp>
    </p:spTree>
    <p:extLst>
      <p:ext uri="{BB962C8B-B14F-4D97-AF65-F5344CB8AC3E}">
        <p14:creationId xmlns:p14="http://schemas.microsoft.com/office/powerpoint/2010/main" val="2406139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19</a:t>
            </a:fld>
            <a:endParaRPr lang="en-US"/>
          </a:p>
        </p:txBody>
      </p:sp>
    </p:spTree>
    <p:extLst>
      <p:ext uri="{BB962C8B-B14F-4D97-AF65-F5344CB8AC3E}">
        <p14:creationId xmlns:p14="http://schemas.microsoft.com/office/powerpoint/2010/main" val="38586390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41918" y="3329790"/>
            <a:ext cx="4941771" cy="3200400"/>
          </a:xfrm>
        </p:spPr>
        <p:txBody>
          <a:bodyPr anchor="ctr">
            <a:noAutofit/>
          </a:bodyPr>
          <a:lstStyle>
            <a:lvl1pPr algn="l">
              <a:defRPr sz="3600" spc="150" baseline="0"/>
            </a:lvl1pPr>
          </a:lstStyle>
          <a:p>
            <a:r>
              <a:rPr lang="en-US"/>
              <a:t>CLICK TO add title</a:t>
            </a:r>
          </a:p>
        </p:txBody>
      </p:sp>
      <p:pic>
        <p:nvPicPr>
          <p:cNvPr id="8" name="Graphic 7">
            <a:extLst>
              <a:ext uri="{FF2B5EF4-FFF2-40B4-BE49-F238E27FC236}">
                <a16:creationId xmlns:a16="http://schemas.microsoft.com/office/drawing/2014/main" id="{A04F1E16-9A84-4D0E-9706-79C396AF6AE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1776826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a:xfrm>
            <a:off x="838201" y="895350"/>
            <a:ext cx="3247662" cy="1917700"/>
          </a:xfrm>
        </p:spPr>
        <p:txBody>
          <a:bodyPr>
            <a:normAutofit/>
          </a:bodyPr>
          <a:lstStyle>
            <a:lvl1pPr algn="l">
              <a:defRPr lang="en-US" sz="2400" kern="1200" spc="150" baseline="0" dirty="0">
                <a:solidFill>
                  <a:schemeClr val="tx1"/>
                </a:solidFill>
                <a:latin typeface="+mj-lt"/>
                <a:ea typeface="+mj-ea"/>
                <a:cs typeface="+mj-cs"/>
              </a:defRPr>
            </a:lvl1pPr>
          </a:lstStyle>
          <a:p>
            <a:r>
              <a:rPr lang="en-US"/>
              <a:t>CLICK TO add title</a:t>
            </a:r>
          </a:p>
        </p:txBody>
      </p:sp>
      <p:sp>
        <p:nvSpPr>
          <p:cNvPr id="3" name="Content Placeholder 3">
            <a:extLst>
              <a:ext uri="{FF2B5EF4-FFF2-40B4-BE49-F238E27FC236}">
                <a16:creationId xmlns:a16="http://schemas.microsoft.com/office/drawing/2014/main" id="{A14C3057-3BCC-F9A2-98D8-17DDB36F1823}"/>
              </a:ext>
            </a:extLst>
          </p:cNvPr>
          <p:cNvSpPr>
            <a:spLocks noGrp="1"/>
          </p:cNvSpPr>
          <p:nvPr>
            <p:ph sz="half" idx="16" hasCustomPrompt="1"/>
          </p:nvPr>
        </p:nvSpPr>
        <p:spPr>
          <a:xfrm>
            <a:off x="838200" y="2813049"/>
            <a:ext cx="3247662" cy="3238499"/>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4216396" y="895927"/>
            <a:ext cx="7137404" cy="5115889"/>
          </a:xfrm>
        </p:spPr>
        <p:txBody>
          <a:bodyPr>
            <a:normAutofit/>
          </a:bodyPr>
          <a:lstStyle>
            <a:lvl1pPr marL="0" indent="0" algn="ctr">
              <a:buNone/>
              <a:defRPr sz="2000"/>
            </a:lvl1pPr>
          </a:lstStyle>
          <a:p>
            <a:r>
              <a:rPr lang="en-US"/>
              <a:t>Click icon to add table</a:t>
            </a:r>
          </a:p>
        </p:txBody>
      </p:sp>
      <p:sp>
        <p:nvSpPr>
          <p:cNvPr id="10" name="Footer Placeholder 4">
            <a:extLst>
              <a:ext uri="{FF2B5EF4-FFF2-40B4-BE49-F238E27FC236}">
                <a16:creationId xmlns:a16="http://schemas.microsoft.com/office/drawing/2014/main" id="{5F91997C-538B-C8B9-14D7-31A1932F69C3}"/>
              </a:ext>
            </a:extLst>
          </p:cNvPr>
          <p:cNvSpPr>
            <a:spLocks noGrp="1"/>
          </p:cNvSpPr>
          <p:nvPr>
            <p:ph type="ftr" sz="quarter" idx="11"/>
          </p:nvPr>
        </p:nvSpPr>
        <p:spPr>
          <a:xfrm>
            <a:off x="731615" y="6356349"/>
            <a:ext cx="3819228" cy="365125"/>
          </a:xfrm>
        </p:spPr>
        <p:txBody>
          <a:bodyPr/>
          <a:lstStyle>
            <a:lvl1pPr algn="l">
              <a:defRPr sz="900"/>
            </a:lvl1pPr>
          </a:lstStyle>
          <a:p>
            <a:r>
              <a:rPr lang="en-US"/>
              <a:t>PRESENTATION TITLE</a:t>
            </a:r>
          </a:p>
        </p:txBody>
      </p:sp>
      <p:sp>
        <p:nvSpPr>
          <p:cNvPr id="11" name="Slide Number Placeholder 5">
            <a:extLst>
              <a:ext uri="{FF2B5EF4-FFF2-40B4-BE49-F238E27FC236}">
                <a16:creationId xmlns:a16="http://schemas.microsoft.com/office/drawing/2014/main" id="{1F777EF4-982E-9337-7E82-31DC723C1273}"/>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a:p>
        </p:txBody>
      </p:sp>
      <p:grpSp>
        <p:nvGrpSpPr>
          <p:cNvPr id="14" name="Group 13">
            <a:extLst>
              <a:ext uri="{FF2B5EF4-FFF2-40B4-BE49-F238E27FC236}">
                <a16:creationId xmlns:a16="http://schemas.microsoft.com/office/drawing/2014/main" id="{E34303BA-AFB6-0E22-486F-785994E3B7B1}"/>
              </a:ext>
              <a:ext uri="{C183D7F6-B498-43B3-948B-1728B52AA6E4}">
                <adec:decorative xmlns:adec="http://schemas.microsoft.com/office/drawing/2017/decorative" val="1"/>
              </a:ext>
            </a:extLst>
          </p:cNvPr>
          <p:cNvGrpSpPr/>
          <p:nvPr userDrawn="1"/>
        </p:nvGrpSpPr>
        <p:grpSpPr>
          <a:xfrm>
            <a:off x="0" y="0"/>
            <a:ext cx="2327564" cy="1505528"/>
            <a:chOff x="0" y="0"/>
            <a:chExt cx="2238376" cy="3105150"/>
          </a:xfrm>
        </p:grpSpPr>
        <p:cxnSp>
          <p:nvCxnSpPr>
            <p:cNvPr id="15" name="Straight Connector 14">
              <a:extLst>
                <a:ext uri="{FF2B5EF4-FFF2-40B4-BE49-F238E27FC236}">
                  <a16:creationId xmlns:a16="http://schemas.microsoft.com/office/drawing/2014/main" id="{F66E3A08-02EB-7B54-5089-E7A7F19FD725}"/>
                </a:ext>
              </a:extLst>
            </p:cNvPr>
            <p:cNvCxnSpPr>
              <a:cxnSpLocks/>
            </p:cNvCxnSpPr>
            <p:nvPr userDrawn="1"/>
          </p:nvCxnSpPr>
          <p:spPr>
            <a:xfrm flipH="1">
              <a:off x="0" y="0"/>
              <a:ext cx="1238250" cy="310515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14F9BE5-00B2-ADDF-771C-AB098B36C820}"/>
                </a:ext>
              </a:extLst>
            </p:cNvPr>
            <p:cNvCxnSpPr>
              <a:cxnSpLocks/>
            </p:cNvCxnSpPr>
            <p:nvPr userDrawn="1"/>
          </p:nvCxnSpPr>
          <p:spPr>
            <a:xfrm flipH="1">
              <a:off x="0" y="0"/>
              <a:ext cx="2238376" cy="247650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2808163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838200" y="337192"/>
            <a:ext cx="5655197" cy="1997867"/>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add title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838200" y="2705177"/>
            <a:ext cx="5733772" cy="448990"/>
          </a:xfrm>
        </p:spPr>
        <p:txBody>
          <a:bodyPr anchor="ctr">
            <a:no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hasCustomPrompt="1"/>
          </p:nvPr>
        </p:nvSpPr>
        <p:spPr>
          <a:xfrm>
            <a:off x="838199" y="3154166"/>
            <a:ext cx="5733773" cy="3032733"/>
          </a:xfrm>
        </p:spPr>
        <p:txBody>
          <a:bodyPr>
            <a:normAutofit/>
          </a:bodyPr>
          <a:lstStyle>
            <a:lvl1pPr marL="285750" indent="-285750">
              <a:lnSpc>
                <a:spcPct val="100000"/>
              </a:lnSpc>
              <a:buFont typeface="Arial" panose="020B0604020202020204" pitchFamily="34" charset="0"/>
              <a:buChar char="•"/>
              <a:defRPr sz="1800" spc="50" baseline="0"/>
            </a:lvl1pPr>
            <a:lvl2pPr marL="742950" indent="-285750">
              <a:lnSpc>
                <a:spcPct val="100000"/>
              </a:lnSpc>
              <a:buFont typeface="Arial" panose="020B0604020202020204" pitchFamily="34" charset="0"/>
              <a:buChar char="•"/>
              <a:defRPr sz="1800" spc="50" baseline="0"/>
            </a:lvl2pPr>
            <a:lvl3pPr marL="1200150" indent="-285750">
              <a:lnSpc>
                <a:spcPct val="100000"/>
              </a:lnSpc>
              <a:buFont typeface="Arial" panose="020B0604020202020204" pitchFamily="34" charset="0"/>
              <a:buChar char="•"/>
              <a:defRPr sz="1800" spc="50" baseline="0"/>
            </a:lvl3pPr>
            <a:lvl4pPr marL="1657350" indent="-285750">
              <a:lnSpc>
                <a:spcPct val="100000"/>
              </a:lnSpc>
              <a:buFont typeface="Arial" panose="020B0604020202020204" pitchFamily="34" charset="0"/>
              <a:buChar char="•"/>
              <a:defRPr sz="1800" spc="50" baseline="0"/>
            </a:lvl4pPr>
            <a:lvl5pPr marL="2114550" indent="-285750">
              <a:lnSpc>
                <a:spcPct val="100000"/>
              </a:lnSpc>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887108" y="2705177"/>
            <a:ext cx="3943627" cy="448989"/>
          </a:xfrm>
        </p:spPr>
        <p:txBody>
          <a:bodyPr anchor="ctr">
            <a:no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7" name="Content Placeholder 3">
            <a:extLst>
              <a:ext uri="{FF2B5EF4-FFF2-40B4-BE49-F238E27FC236}">
                <a16:creationId xmlns:a16="http://schemas.microsoft.com/office/drawing/2014/main" id="{0120DFF5-B64A-9744-4500-1D7BBA19BF1C}"/>
              </a:ext>
            </a:extLst>
          </p:cNvPr>
          <p:cNvSpPr>
            <a:spLocks noGrp="1"/>
          </p:cNvSpPr>
          <p:nvPr>
            <p:ph sz="half" idx="14" hasCustomPrompt="1"/>
          </p:nvPr>
        </p:nvSpPr>
        <p:spPr>
          <a:xfrm>
            <a:off x="7887107" y="3164867"/>
            <a:ext cx="3943627" cy="3032733"/>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a:xfrm>
            <a:off x="843986" y="6356350"/>
            <a:ext cx="4114800" cy="365125"/>
          </a:xfrm>
        </p:spPr>
        <p:txBody>
          <a:bodyPr/>
          <a:lstStyle>
            <a:lvl1pPr algn="l">
              <a:defRPr sz="900"/>
            </a:lvl1pPr>
          </a:lstStyle>
          <a:p>
            <a:r>
              <a:rPr lang="en-US"/>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a:p>
        </p:txBody>
      </p:sp>
      <p:pic>
        <p:nvPicPr>
          <p:cNvPr id="13" name="Graphic 12">
            <a:extLst>
              <a:ext uri="{FF2B5EF4-FFF2-40B4-BE49-F238E27FC236}">
                <a16:creationId xmlns:a16="http://schemas.microsoft.com/office/drawing/2014/main" id="{E0588715-35AD-8BE1-A5FC-E28BDD3854A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645" t="319" r="28732" b="73496"/>
          <a:stretch/>
        </p:blipFill>
        <p:spPr>
          <a:xfrm rot="10800000" flipH="1">
            <a:off x="6308436" y="-11"/>
            <a:ext cx="5883564" cy="2366424"/>
          </a:xfrm>
          <a:prstGeom prst="rect">
            <a:avLst/>
          </a:prstGeom>
        </p:spPr>
      </p:pic>
    </p:spTree>
    <p:extLst>
      <p:ext uri="{BB962C8B-B14F-4D97-AF65-F5344CB8AC3E}">
        <p14:creationId xmlns:p14="http://schemas.microsoft.com/office/powerpoint/2010/main" val="2432451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2">
    <p:bg>
      <p:bgRef idx="1001">
        <a:schemeClr val="bg1"/>
      </p:bgRef>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44E9C70-0200-3C21-7766-CB9EA5FBFA88}"/>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1" name="Straight Connector 10">
              <a:extLst>
                <a:ext uri="{FF2B5EF4-FFF2-40B4-BE49-F238E27FC236}">
                  <a16:creationId xmlns:a16="http://schemas.microsoft.com/office/drawing/2014/main" id="{1D5E4B16-2071-DEE9-BE53-F35AFBEFCA57}"/>
                </a:ext>
              </a:extLst>
            </p:cNvPr>
            <p:cNvCxnSpPr>
              <a:cxnSpLocks/>
            </p:cNvCxnSpPr>
            <p:nvPr userDrawn="1"/>
          </p:nvCxnSpPr>
          <p:spPr>
            <a:xfrm flipV="1">
              <a:off x="0" y="0"/>
              <a:ext cx="2590800" cy="7620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CB2B071-0355-D550-18A8-9D515CA16987}"/>
                </a:ext>
              </a:extLst>
            </p:cNvPr>
            <p:cNvCxnSpPr>
              <a:cxnSpLocks/>
            </p:cNvCxnSpPr>
            <p:nvPr userDrawn="1"/>
          </p:nvCxnSpPr>
          <p:spPr>
            <a:xfrm flipH="1">
              <a:off x="0" y="0"/>
              <a:ext cx="704850" cy="102790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a:xfrm>
            <a:off x="838200" y="353550"/>
            <a:ext cx="10515600" cy="1325563"/>
          </a:xfrm>
        </p:spPr>
        <p:txBody>
          <a:bodyPr anchor="b">
            <a:normAutofit/>
          </a:bodyPr>
          <a:lstStyle>
            <a:lvl1pPr algn="ctr">
              <a:defRPr lang="en-US" sz="2800" kern="1200" spc="150" baseline="0" dirty="0">
                <a:solidFill>
                  <a:schemeClr val="tx1"/>
                </a:solidFill>
                <a:latin typeface="+mj-lt"/>
                <a:ea typeface="+mj-ea"/>
                <a:cs typeface="+mj-cs"/>
              </a:defRPr>
            </a:lvl1pPr>
          </a:lstStyle>
          <a:p>
            <a:r>
              <a:rPr lang="en-US"/>
              <a:t>CLICK TO add title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570963"/>
          </a:xfrm>
        </p:spPr>
        <p:txBody>
          <a:bodyPr>
            <a:normAutofit/>
          </a:bodyPr>
          <a:lstStyle>
            <a:lvl1pPr marL="0" indent="0" algn="ctr">
              <a:buNone/>
              <a:defRPr sz="2000"/>
            </a:lvl1pPr>
          </a:lstStyle>
          <a:p>
            <a:r>
              <a:rPr lang="en-US"/>
              <a:t>Click icon to add table</a:t>
            </a:r>
          </a:p>
        </p:txBody>
      </p:sp>
      <p:sp>
        <p:nvSpPr>
          <p:cNvPr id="6" name="Footer Placeholder 4">
            <a:extLst>
              <a:ext uri="{FF2B5EF4-FFF2-40B4-BE49-F238E27FC236}">
                <a16:creationId xmlns:a16="http://schemas.microsoft.com/office/drawing/2014/main" id="{BFB554B2-4C33-2975-9F27-94B8AE71DF13}"/>
              </a:ext>
            </a:extLst>
          </p:cNvPr>
          <p:cNvSpPr>
            <a:spLocks noGrp="1"/>
          </p:cNvSpPr>
          <p:nvPr>
            <p:ph type="ftr" sz="quarter" idx="11"/>
          </p:nvPr>
        </p:nvSpPr>
        <p:spPr>
          <a:xfrm>
            <a:off x="838200" y="6356349"/>
            <a:ext cx="3819228" cy="365125"/>
          </a:xfrm>
        </p:spPr>
        <p:txBody>
          <a:bodyPr/>
          <a:lstStyle>
            <a:lvl1pPr algn="l">
              <a:defRPr sz="900"/>
            </a:lvl1pPr>
          </a:lstStyle>
          <a:p>
            <a:r>
              <a:rPr lang="en-US"/>
              <a:t>PRESENTATION TITLE</a:t>
            </a:r>
          </a:p>
        </p:txBody>
      </p:sp>
      <p:sp>
        <p:nvSpPr>
          <p:cNvPr id="7" name="Slide Number Placeholder 5">
            <a:extLst>
              <a:ext uri="{FF2B5EF4-FFF2-40B4-BE49-F238E27FC236}">
                <a16:creationId xmlns:a16="http://schemas.microsoft.com/office/drawing/2014/main" id="{503C6776-E983-2BA3-1054-75996FE0FD22}"/>
              </a:ext>
            </a:extLst>
          </p:cNvPr>
          <p:cNvSpPr>
            <a:spLocks noGrp="1"/>
          </p:cNvSpPr>
          <p:nvPr>
            <p:ph type="sldNum" sz="quarter" idx="12"/>
          </p:nvPr>
        </p:nvSpPr>
        <p:spPr>
          <a:xfrm>
            <a:off x="11130996" y="6372858"/>
            <a:ext cx="987552"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337068003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losing">
    <p:bg>
      <p:bgRef idx="1003">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600" spc="150" baseline="0">
                <a:solidFill>
                  <a:schemeClr val="bg1"/>
                </a:solidFill>
              </a:defRPr>
            </a:lvl1pPr>
          </a:lstStyle>
          <a:p>
            <a:r>
              <a:rPr lang="en-US"/>
              <a:t>CLICK TO add title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hasCustomPrompt="1"/>
          </p:nvPr>
        </p:nvSpPr>
        <p:spPr>
          <a:xfrm>
            <a:off x="4267200" y="3238103"/>
            <a:ext cx="4179570" cy="2850181"/>
          </a:xfrm>
        </p:spPr>
        <p:txBody>
          <a:bodyPr>
            <a:normAutofit/>
          </a:bodyPr>
          <a:lstStyle>
            <a:lvl1pPr marL="0" indent="0" algn="l">
              <a:lnSpc>
                <a:spcPct val="150000"/>
              </a:lnSpc>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pic>
        <p:nvPicPr>
          <p:cNvPr id="6" name="Graphic 5">
            <a:extLst>
              <a:ext uri="{FF2B5EF4-FFF2-40B4-BE49-F238E27FC236}">
                <a16:creationId xmlns:a16="http://schemas.microsoft.com/office/drawing/2014/main" id="{ED3361C9-310A-4255-A94E-B77588962D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4267200" y="6356350"/>
            <a:ext cx="4179570" cy="365125"/>
          </a:xfrm>
        </p:spPr>
        <p:txBody>
          <a:bodyPr/>
          <a:lstStyle>
            <a:lvl1pPr algn="l">
              <a:defRPr sz="900"/>
            </a:lvl1pPr>
          </a:lstStyle>
          <a:p>
            <a:r>
              <a:rPr lang="en-US"/>
              <a:t>PRESENTATION TITLE</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10284823" y="6372860"/>
            <a:ext cx="1774371"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129114042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22F8239-92F5-595B-5DD3-ACBA1C19E6A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2969"/>
          <a:stretch/>
        </p:blipFill>
        <p:spPr>
          <a:xfrm>
            <a:off x="3459002" y="5609995"/>
            <a:ext cx="7328137" cy="1248005"/>
          </a:xfrm>
          <a:custGeom>
            <a:avLst/>
            <a:gdLst>
              <a:gd name="connsiteX0" fmla="*/ 0 w 7328137"/>
              <a:gd name="connsiteY0" fmla="*/ 0 h 1912980"/>
              <a:gd name="connsiteX1" fmla="*/ 7328137 w 7328137"/>
              <a:gd name="connsiteY1" fmla="*/ 0 h 1912980"/>
              <a:gd name="connsiteX2" fmla="*/ 7328137 w 7328137"/>
              <a:gd name="connsiteY2" fmla="*/ 1912980 h 1912980"/>
              <a:gd name="connsiteX3" fmla="*/ 0 w 7328137"/>
              <a:gd name="connsiteY3" fmla="*/ 1912980 h 1912980"/>
            </a:gdLst>
            <a:ahLst/>
            <a:cxnLst>
              <a:cxn ang="0">
                <a:pos x="connsiteX0" y="connsiteY0"/>
              </a:cxn>
              <a:cxn ang="0">
                <a:pos x="connsiteX1" y="connsiteY1"/>
              </a:cxn>
              <a:cxn ang="0">
                <a:pos x="connsiteX2" y="connsiteY2"/>
              </a:cxn>
              <a:cxn ang="0">
                <a:pos x="connsiteX3" y="connsiteY3"/>
              </a:cxn>
            </a:cxnLst>
            <a:rect l="l" t="t" r="r" b="b"/>
            <a:pathLst>
              <a:path w="7328137" h="1912980">
                <a:moveTo>
                  <a:pt x="0" y="0"/>
                </a:moveTo>
                <a:lnTo>
                  <a:pt x="7328137" y="0"/>
                </a:lnTo>
                <a:lnTo>
                  <a:pt x="7328137" y="1912980"/>
                </a:lnTo>
                <a:lnTo>
                  <a:pt x="0" y="1912980"/>
                </a:lnTo>
                <a:close/>
              </a:path>
            </a:pathLst>
          </a:custGeom>
        </p:spPr>
      </p:pic>
      <p:grpSp>
        <p:nvGrpSpPr>
          <p:cNvPr id="10" name="Group 9">
            <a:extLst>
              <a:ext uri="{FF2B5EF4-FFF2-40B4-BE49-F238E27FC236}">
                <a16:creationId xmlns:a16="http://schemas.microsoft.com/office/drawing/2014/main" id="{DF9E987C-6F3E-FB11-D796-2D5F9075A7FF}"/>
              </a:ext>
              <a:ext uri="{C183D7F6-B498-43B3-948B-1728B52AA6E4}">
                <adec:decorative xmlns:adec="http://schemas.microsoft.com/office/drawing/2017/decorative" val="1"/>
              </a:ext>
            </a:extLst>
          </p:cNvPr>
          <p:cNvGrpSpPr/>
          <p:nvPr userDrawn="1"/>
        </p:nvGrpSpPr>
        <p:grpSpPr>
          <a:xfrm rot="10800000">
            <a:off x="9829617" y="0"/>
            <a:ext cx="2133966" cy="2133966"/>
            <a:chOff x="9654699" y="2229295"/>
            <a:chExt cx="2133966" cy="2133966"/>
          </a:xfrm>
        </p:grpSpPr>
        <p:sp>
          <p:nvSpPr>
            <p:cNvPr id="11" name="Freeform 10">
              <a:extLst>
                <a:ext uri="{FF2B5EF4-FFF2-40B4-BE49-F238E27FC236}">
                  <a16:creationId xmlns:a16="http://schemas.microsoft.com/office/drawing/2014/main" id="{53342B09-3192-492F-3F5F-19163C83F9EE}"/>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062E2B15-36A9-C2C7-6306-EEA512B646D0}"/>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1" name="Title 1">
            <a:extLst>
              <a:ext uri="{FF2B5EF4-FFF2-40B4-BE49-F238E27FC236}">
                <a16:creationId xmlns:a16="http://schemas.microsoft.com/office/drawing/2014/main" id="{52DD956C-BC83-8F97-6FF5-5A11028FEFEA}"/>
              </a:ext>
            </a:extLst>
          </p:cNvPr>
          <p:cNvSpPr>
            <a:spLocks noGrp="1"/>
          </p:cNvSpPr>
          <p:nvPr>
            <p:ph type="title" hasCustomPrompt="1"/>
          </p:nvPr>
        </p:nvSpPr>
        <p:spPr>
          <a:xfrm>
            <a:off x="813816" y="621792"/>
            <a:ext cx="8180412" cy="1828800"/>
          </a:xfrm>
        </p:spPr>
        <p:txBody>
          <a:bodyPr lIns="0" tIns="0" rIns="0" bIns="0">
            <a:noAutofit/>
          </a:bodyPr>
          <a:lstStyle/>
          <a:p>
            <a:r>
              <a:rPr lang="en-US"/>
              <a:t>Click to add title</a:t>
            </a:r>
          </a:p>
        </p:txBody>
      </p:sp>
      <p:sp>
        <p:nvSpPr>
          <p:cNvPr id="2" name="Content Placeholder 2">
            <a:extLst>
              <a:ext uri="{FF2B5EF4-FFF2-40B4-BE49-F238E27FC236}">
                <a16:creationId xmlns:a16="http://schemas.microsoft.com/office/drawing/2014/main" id="{5A612ED1-3CD3-8532-2C92-777F6D005F10}"/>
              </a:ext>
            </a:extLst>
          </p:cNvPr>
          <p:cNvSpPr>
            <a:spLocks noGrp="1"/>
          </p:cNvSpPr>
          <p:nvPr>
            <p:ph sz="quarter" idx="26" hasCustomPrompt="1"/>
          </p:nvPr>
        </p:nvSpPr>
        <p:spPr>
          <a:xfrm>
            <a:off x="8138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56A4BCE7-3651-7CA3-1353-9B2526D267AF}"/>
              </a:ext>
            </a:extLst>
          </p:cNvPr>
          <p:cNvSpPr>
            <a:spLocks noGrp="1"/>
          </p:cNvSpPr>
          <p:nvPr>
            <p:ph sz="quarter" idx="27" hasCustomPrompt="1"/>
          </p:nvPr>
        </p:nvSpPr>
        <p:spPr>
          <a:xfrm>
            <a:off x="64217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a:xfrm>
            <a:off x="9415539" y="6461216"/>
            <a:ext cx="2743200" cy="365125"/>
          </a:xfrm>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55902623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guide id="6" pos="7344" userDrawn="1">
          <p15:clr>
            <a:srgbClr val="FBAE40"/>
          </p15:clr>
        </p15:guide>
        <p15:guide id="7" orient="horz" pos="1416" userDrawn="1">
          <p15:clr>
            <a:srgbClr val="FBAE40"/>
          </p15:clr>
        </p15:guide>
        <p15:guide id="9" orient="horz" pos="384" userDrawn="1">
          <p15:clr>
            <a:srgbClr val="FBAE40"/>
          </p15:clr>
        </p15:guide>
        <p15:guide id="10" orient="horz" pos="374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69EF52E1-6F3C-5D9B-32DC-A156BDDE2834}"/>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2647" b="86709"/>
          <a:stretch/>
        </p:blipFill>
        <p:spPr>
          <a:xfrm>
            <a:off x="-1" y="5946505"/>
            <a:ext cx="5304866" cy="911495"/>
          </a:xfrm>
          <a:custGeom>
            <a:avLst/>
            <a:gdLst>
              <a:gd name="connsiteX0" fmla="*/ 0 w 5304866"/>
              <a:gd name="connsiteY0" fmla="*/ 0 h 1912980"/>
              <a:gd name="connsiteX1" fmla="*/ 5304866 w 5304866"/>
              <a:gd name="connsiteY1" fmla="*/ 0 h 1912980"/>
              <a:gd name="connsiteX2" fmla="*/ 5304866 w 5304866"/>
              <a:gd name="connsiteY2" fmla="*/ 1912980 h 1912980"/>
              <a:gd name="connsiteX3" fmla="*/ 5304865 w 5304866"/>
              <a:gd name="connsiteY3" fmla="*/ 1912980 h 1912980"/>
              <a:gd name="connsiteX4" fmla="*/ 0 w 5304866"/>
              <a:gd name="connsiteY4" fmla="*/ 1912980 h 191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4866" h="1912980">
                <a:moveTo>
                  <a:pt x="0" y="0"/>
                </a:moveTo>
                <a:lnTo>
                  <a:pt x="5304866" y="0"/>
                </a:lnTo>
                <a:lnTo>
                  <a:pt x="5304866" y="1912980"/>
                </a:lnTo>
                <a:lnTo>
                  <a:pt x="5304865" y="1912980"/>
                </a:lnTo>
                <a:lnTo>
                  <a:pt x="0" y="1912980"/>
                </a:lnTo>
                <a:close/>
              </a:path>
            </a:pathLst>
          </a:custGeom>
        </p:spPr>
      </p:pic>
      <p:sp>
        <p:nvSpPr>
          <p:cNvPr id="9" name="Freeform 8">
            <a:extLst>
              <a:ext uri="{FF2B5EF4-FFF2-40B4-BE49-F238E27FC236}">
                <a16:creationId xmlns:a16="http://schemas.microsoft.com/office/drawing/2014/main" id="{4510996E-0672-63AB-DCBF-25B251B22899}"/>
              </a:ext>
              <a:ext uri="{C183D7F6-B498-43B3-948B-1728B52AA6E4}">
                <adec:decorative xmlns:adec="http://schemas.microsoft.com/office/drawing/2017/decorative" val="1"/>
              </a:ext>
            </a:extLst>
          </p:cNvPr>
          <p:cNvSpPr/>
          <p:nvPr userDrawn="1"/>
        </p:nvSpPr>
        <p:spPr>
          <a:xfrm>
            <a:off x="10497680" y="0"/>
            <a:ext cx="1694321" cy="2692400"/>
          </a:xfrm>
          <a:custGeom>
            <a:avLst/>
            <a:gdLst>
              <a:gd name="connsiteX0" fmla="*/ 1346200 w 1694321"/>
              <a:gd name="connsiteY0" fmla="*/ 0 h 2692400"/>
              <a:gd name="connsiteX1" fmla="*/ 1617506 w 1694321"/>
              <a:gd name="connsiteY1" fmla="*/ 27350 h 2692400"/>
              <a:gd name="connsiteX2" fmla="*/ 1694321 w 1694321"/>
              <a:gd name="connsiteY2" fmla="*/ 47101 h 2692400"/>
              <a:gd name="connsiteX3" fmla="*/ 1694321 w 1694321"/>
              <a:gd name="connsiteY3" fmla="*/ 528114 h 2692400"/>
              <a:gd name="connsiteX4" fmla="*/ 1692265 w 1694321"/>
              <a:gd name="connsiteY4" fmla="*/ 526998 h 2692400"/>
              <a:gd name="connsiteX5" fmla="*/ 1346199 w 1694321"/>
              <a:gd name="connsiteY5" fmla="*/ 457130 h 2692400"/>
              <a:gd name="connsiteX6" fmla="*/ 457130 w 1694321"/>
              <a:gd name="connsiteY6" fmla="*/ 1346199 h 2692400"/>
              <a:gd name="connsiteX7" fmla="*/ 1346199 w 1694321"/>
              <a:gd name="connsiteY7" fmla="*/ 2235268 h 2692400"/>
              <a:gd name="connsiteX8" fmla="*/ 1692265 w 1694321"/>
              <a:gd name="connsiteY8" fmla="*/ 2165401 h 2692400"/>
              <a:gd name="connsiteX9" fmla="*/ 1694321 w 1694321"/>
              <a:gd name="connsiteY9" fmla="*/ 2164285 h 2692400"/>
              <a:gd name="connsiteX10" fmla="*/ 1694321 w 1694321"/>
              <a:gd name="connsiteY10" fmla="*/ 2645299 h 2692400"/>
              <a:gd name="connsiteX11" fmla="*/ 1617506 w 1694321"/>
              <a:gd name="connsiteY11" fmla="*/ 2665050 h 2692400"/>
              <a:gd name="connsiteX12" fmla="*/ 1346200 w 1694321"/>
              <a:gd name="connsiteY12" fmla="*/ 2692400 h 2692400"/>
              <a:gd name="connsiteX13" fmla="*/ 0 w 1694321"/>
              <a:gd name="connsiteY13" fmla="*/ 1346200 h 2692400"/>
              <a:gd name="connsiteX14" fmla="*/ 1346200 w 1694321"/>
              <a:gd name="connsiteY14" fmla="*/ 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4321" h="2692400">
                <a:moveTo>
                  <a:pt x="1346200" y="0"/>
                </a:moveTo>
                <a:cubicBezTo>
                  <a:pt x="1439136" y="0"/>
                  <a:pt x="1529872" y="9417"/>
                  <a:pt x="1617506" y="27350"/>
                </a:cubicBezTo>
                <a:lnTo>
                  <a:pt x="1694321" y="47101"/>
                </a:lnTo>
                <a:lnTo>
                  <a:pt x="1694321" y="528114"/>
                </a:lnTo>
                <a:lnTo>
                  <a:pt x="1692265" y="526998"/>
                </a:lnTo>
                <a:cubicBezTo>
                  <a:pt x="1585898" y="482008"/>
                  <a:pt x="1468954" y="457130"/>
                  <a:pt x="1346199" y="457130"/>
                </a:cubicBezTo>
                <a:cubicBezTo>
                  <a:pt x="855180" y="457130"/>
                  <a:pt x="457130" y="855180"/>
                  <a:pt x="457130" y="1346199"/>
                </a:cubicBezTo>
                <a:cubicBezTo>
                  <a:pt x="457130" y="1837218"/>
                  <a:pt x="855180" y="2235268"/>
                  <a:pt x="1346199" y="2235268"/>
                </a:cubicBezTo>
                <a:cubicBezTo>
                  <a:pt x="1468954" y="2235268"/>
                  <a:pt x="1585898" y="2210390"/>
                  <a:pt x="1692265" y="2165401"/>
                </a:cubicBezTo>
                <a:lnTo>
                  <a:pt x="1694321" y="2164285"/>
                </a:lnTo>
                <a:lnTo>
                  <a:pt x="1694321" y="2645299"/>
                </a:lnTo>
                <a:lnTo>
                  <a:pt x="1617506" y="2665050"/>
                </a:lnTo>
                <a:cubicBezTo>
                  <a:pt x="1529872" y="2682983"/>
                  <a:pt x="1439136" y="2692400"/>
                  <a:pt x="1346200" y="2692400"/>
                </a:cubicBezTo>
                <a:cubicBezTo>
                  <a:pt x="602714" y="2692400"/>
                  <a:pt x="0" y="2089686"/>
                  <a:pt x="0" y="1346200"/>
                </a:cubicBezTo>
                <a:cubicBezTo>
                  <a:pt x="0" y="602714"/>
                  <a:pt x="602714" y="0"/>
                  <a:pt x="13462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itle 1">
            <a:extLst>
              <a:ext uri="{FF2B5EF4-FFF2-40B4-BE49-F238E27FC236}">
                <a16:creationId xmlns:a16="http://schemas.microsoft.com/office/drawing/2014/main" id="{D1A089D1-3F91-4EA1-F598-0EDD4632E42D}"/>
              </a:ext>
            </a:extLst>
          </p:cNvPr>
          <p:cNvSpPr>
            <a:spLocks noGrp="1"/>
          </p:cNvSpPr>
          <p:nvPr>
            <p:ph type="title" hasCustomPrompt="1"/>
          </p:nvPr>
        </p:nvSpPr>
        <p:spPr>
          <a:xfrm>
            <a:off x="811185" y="621972"/>
            <a:ext cx="6400800" cy="1828800"/>
          </a:xfrm>
        </p:spPr>
        <p:txBody>
          <a:bodyPr lIns="0" tIns="0" rIns="0" bIns="0">
            <a:noAutofit/>
          </a:bodyPr>
          <a:lstStyle/>
          <a:p>
            <a:r>
              <a:rPr lang="en-US"/>
              <a:t>Click to add title</a:t>
            </a:r>
          </a:p>
        </p:txBody>
      </p:sp>
      <p:sp>
        <p:nvSpPr>
          <p:cNvPr id="2" name="Content Placeholder 2">
            <a:extLst>
              <a:ext uri="{FF2B5EF4-FFF2-40B4-BE49-F238E27FC236}">
                <a16:creationId xmlns:a16="http://schemas.microsoft.com/office/drawing/2014/main" id="{5DE2B4D4-87FA-ACC4-A0FD-E98B07CE9852}"/>
              </a:ext>
            </a:extLst>
          </p:cNvPr>
          <p:cNvSpPr>
            <a:spLocks noGrp="1"/>
          </p:cNvSpPr>
          <p:nvPr>
            <p:ph sz="quarter" idx="26" hasCustomPrompt="1"/>
          </p:nvPr>
        </p:nvSpPr>
        <p:spPr>
          <a:xfrm>
            <a:off x="811185" y="3067050"/>
            <a:ext cx="6400800" cy="3048000"/>
          </a:xfrm>
        </p:spPr>
        <p:txBody>
          <a:bodyPr lIns="0" tIns="0" rIns="0" bIns="0"/>
          <a:lstStyle>
            <a:lvl1pPr marL="0" indent="0">
              <a:buNone/>
              <a:defRPr sz="1800"/>
            </a:lvl1pPr>
            <a:lvl2pPr marL="411480">
              <a:defRPr sz="1800"/>
            </a:lvl2pPr>
            <a:lvl3pPr marL="685800">
              <a:defRPr sz="1800"/>
            </a:lvl3pPr>
            <a:lvl4pPr marL="1051560">
              <a:defRPr sz="1800"/>
            </a:lvl4pPr>
            <a:lvl5pPr marL="1417320">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4A58F85D-7A7F-3D36-8C6A-6589D66D2AFD}"/>
              </a:ext>
            </a:extLst>
          </p:cNvPr>
          <p:cNvSpPr>
            <a:spLocks noGrp="1"/>
          </p:cNvSpPr>
          <p:nvPr>
            <p:ph sz="quarter" idx="27" hasCustomPrompt="1"/>
          </p:nvPr>
        </p:nvSpPr>
        <p:spPr>
          <a:xfrm>
            <a:off x="7861300" y="3067050"/>
            <a:ext cx="3519515" cy="3048000"/>
          </a:xfrm>
        </p:spPr>
        <p:txBody>
          <a:bodyPr lIns="0" tIns="0" rIns="0" bIns="0"/>
          <a:lstStyle>
            <a:lvl1pPr marL="342900" indent="-342900">
              <a:buFont typeface="+mj-lt"/>
              <a:buAutoNum type="arabicPeriod"/>
              <a:defRPr sz="1800"/>
            </a:lvl1pPr>
            <a:lvl2pPr marL="525780" indent="-342900">
              <a:buFont typeface="+mj-lt"/>
              <a:buAutoNum type="alphaLcPeriod"/>
              <a:defRPr sz="1800"/>
            </a:lvl2pPr>
            <a:lvl3pPr marL="800100" indent="-342900">
              <a:buFont typeface="+mj-lt"/>
              <a:buAutoNum type="arabicParenR"/>
              <a:defRPr sz="1800"/>
            </a:lvl3pPr>
            <a:lvl4pPr marL="1165860" indent="-342900">
              <a:buFont typeface="+mj-lt"/>
              <a:buAutoNum type="alphaLcPeriod"/>
              <a:defRPr sz="1800"/>
            </a:lvl4pPr>
            <a:lvl5pPr marL="1531620" indent="-342900">
              <a:buFont typeface="+mj-lt"/>
              <a:buAutoNum type="romanLcPeriod"/>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759367462"/>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guide id="6" pos="633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C74DBB-978B-8EA5-44E6-3AF3F58B700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028" b="67254"/>
          <a:stretch>
            <a:fillRect/>
          </a:stretch>
        </p:blipFill>
        <p:spPr>
          <a:xfrm>
            <a:off x="0" y="4612248"/>
            <a:ext cx="3769950" cy="2245753"/>
          </a:xfrm>
          <a:custGeom>
            <a:avLst/>
            <a:gdLst>
              <a:gd name="connsiteX0" fmla="*/ 0 w 3769950"/>
              <a:gd name="connsiteY0" fmla="*/ 0 h 2245753"/>
              <a:gd name="connsiteX1" fmla="*/ 3769950 w 3769950"/>
              <a:gd name="connsiteY1" fmla="*/ 0 h 2245753"/>
              <a:gd name="connsiteX2" fmla="*/ 3769950 w 3769950"/>
              <a:gd name="connsiteY2" fmla="*/ 2245753 h 2245753"/>
              <a:gd name="connsiteX3" fmla="*/ 0 w 3769950"/>
              <a:gd name="connsiteY3" fmla="*/ 2245753 h 2245753"/>
            </a:gdLst>
            <a:ahLst/>
            <a:cxnLst>
              <a:cxn ang="0">
                <a:pos x="connsiteX0" y="connsiteY0"/>
              </a:cxn>
              <a:cxn ang="0">
                <a:pos x="connsiteX1" y="connsiteY1"/>
              </a:cxn>
              <a:cxn ang="0">
                <a:pos x="connsiteX2" y="connsiteY2"/>
              </a:cxn>
              <a:cxn ang="0">
                <a:pos x="connsiteX3" y="connsiteY3"/>
              </a:cxn>
            </a:cxnLst>
            <a:rect l="l" t="t" r="r" b="b"/>
            <a:pathLst>
              <a:path w="3769950" h="2245753">
                <a:moveTo>
                  <a:pt x="0" y="0"/>
                </a:moveTo>
                <a:lnTo>
                  <a:pt x="3769950" y="0"/>
                </a:lnTo>
                <a:lnTo>
                  <a:pt x="3769950" y="2245753"/>
                </a:lnTo>
                <a:lnTo>
                  <a:pt x="0" y="2245753"/>
                </a:lnTo>
                <a:close/>
              </a:path>
            </a:pathLst>
          </a:custGeom>
        </p:spPr>
      </p:pic>
      <p:pic>
        <p:nvPicPr>
          <p:cNvPr id="4" name="Graphic 3">
            <a:extLst>
              <a:ext uri="{FF2B5EF4-FFF2-40B4-BE49-F238E27FC236}">
                <a16:creationId xmlns:a16="http://schemas.microsoft.com/office/drawing/2014/main" id="{F7D965D3-2ED5-0347-F848-6C2A1D36AEB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5513" b="14154"/>
          <a:stretch>
            <a:fillRect/>
          </a:stretch>
        </p:blipFill>
        <p:spPr>
          <a:xfrm>
            <a:off x="9141088" y="970666"/>
            <a:ext cx="3050912" cy="5887335"/>
          </a:xfrm>
          <a:custGeom>
            <a:avLst/>
            <a:gdLst>
              <a:gd name="connsiteX0" fmla="*/ 0 w 3050912"/>
              <a:gd name="connsiteY0" fmla="*/ 0 h 5887335"/>
              <a:gd name="connsiteX1" fmla="*/ 3050912 w 3050912"/>
              <a:gd name="connsiteY1" fmla="*/ 0 h 5887335"/>
              <a:gd name="connsiteX2" fmla="*/ 3050912 w 3050912"/>
              <a:gd name="connsiteY2" fmla="*/ 5887335 h 5887335"/>
              <a:gd name="connsiteX3" fmla="*/ 0 w 3050912"/>
              <a:gd name="connsiteY3" fmla="*/ 5887335 h 5887335"/>
            </a:gdLst>
            <a:ahLst/>
            <a:cxnLst>
              <a:cxn ang="0">
                <a:pos x="connsiteX0" y="connsiteY0"/>
              </a:cxn>
              <a:cxn ang="0">
                <a:pos x="connsiteX1" y="connsiteY1"/>
              </a:cxn>
              <a:cxn ang="0">
                <a:pos x="connsiteX2" y="connsiteY2"/>
              </a:cxn>
              <a:cxn ang="0">
                <a:pos x="connsiteX3" y="connsiteY3"/>
              </a:cxn>
            </a:cxnLst>
            <a:rect l="l" t="t" r="r" b="b"/>
            <a:pathLst>
              <a:path w="3050912" h="5887335">
                <a:moveTo>
                  <a:pt x="0" y="0"/>
                </a:moveTo>
                <a:lnTo>
                  <a:pt x="3050912" y="0"/>
                </a:lnTo>
                <a:lnTo>
                  <a:pt x="3050912" y="5887335"/>
                </a:lnTo>
                <a:lnTo>
                  <a:pt x="0" y="5887335"/>
                </a:lnTo>
                <a:close/>
              </a:path>
            </a:pathLst>
          </a:custGeom>
        </p:spPr>
      </p:pic>
      <p:sp>
        <p:nvSpPr>
          <p:cNvPr id="20" name="Title 1">
            <a:extLst>
              <a:ext uri="{FF2B5EF4-FFF2-40B4-BE49-F238E27FC236}">
                <a16:creationId xmlns:a16="http://schemas.microsoft.com/office/drawing/2014/main" id="{1CBEC63C-AA69-807D-2A93-BC45B1BDF641}"/>
              </a:ext>
            </a:extLst>
          </p:cNvPr>
          <p:cNvSpPr>
            <a:spLocks noGrp="1"/>
          </p:cNvSpPr>
          <p:nvPr>
            <p:ph type="title"/>
          </p:nvPr>
        </p:nvSpPr>
        <p:spPr>
          <a:xfrm>
            <a:off x="811184" y="621973"/>
            <a:ext cx="7309086" cy="1828800"/>
          </a:xfrm>
        </p:spPr>
        <p:txBody>
          <a:bodyPr lIns="0" tIns="0" rIns="0" bIns="0">
            <a:noAutofit/>
          </a:bodyPr>
          <a:lstStyle/>
          <a:p>
            <a:r>
              <a:rPr lang="en-US"/>
              <a:t>Click to edit Master title style</a:t>
            </a:r>
          </a:p>
        </p:txBody>
      </p:sp>
      <p:sp>
        <p:nvSpPr>
          <p:cNvPr id="5" name="Table Placeholder 4">
            <a:extLst>
              <a:ext uri="{FF2B5EF4-FFF2-40B4-BE49-F238E27FC236}">
                <a16:creationId xmlns:a16="http://schemas.microsoft.com/office/drawing/2014/main" id="{3E0C7AAD-1535-12DC-133E-2253BF501721}"/>
              </a:ext>
            </a:extLst>
          </p:cNvPr>
          <p:cNvSpPr>
            <a:spLocks noGrp="1"/>
          </p:cNvSpPr>
          <p:nvPr>
            <p:ph type="tbl" sz="quarter" idx="12" hasCustomPrompt="1"/>
          </p:nvPr>
        </p:nvSpPr>
        <p:spPr>
          <a:xfrm>
            <a:off x="811183" y="2757488"/>
            <a:ext cx="10548967" cy="3399964"/>
          </a:xfrm>
        </p:spPr>
        <p:txBody>
          <a:bodyPr/>
          <a:lstStyle/>
          <a:p>
            <a:r>
              <a:rPr lang="en-US"/>
              <a:t>Click icon to insert table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a:xfrm>
            <a:off x="9356655" y="6466574"/>
            <a:ext cx="2743200" cy="365125"/>
          </a:xfrm>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267240376"/>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08" userDrawn="1">
          <p15:clr>
            <a:srgbClr val="FBAE40"/>
          </p15:clr>
        </p15:guide>
        <p15:guide id="3" orient="horz" pos="1560" userDrawn="1">
          <p15:clr>
            <a:srgbClr val="FBAE40"/>
          </p15:clr>
        </p15:guide>
        <p15:guide id="4" pos="312" userDrawn="1">
          <p15:clr>
            <a:srgbClr val="FBAE40"/>
          </p15:clr>
        </p15:guide>
        <p15:guide id="5" pos="816" userDrawn="1">
          <p15:clr>
            <a:srgbClr val="FBAE40"/>
          </p15:clr>
        </p15:guide>
        <p15:guide id="6" pos="633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and Chart">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2459EA3C-8B88-5F1F-531E-7DA7DE55710B}"/>
              </a:ext>
            </a:extLst>
          </p:cNvPr>
          <p:cNvSpPr/>
          <p:nvPr/>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endParaRPr lang="en-US" sz="135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p>
        </p:txBody>
      </p:sp>
      <p:sp>
        <p:nvSpPr>
          <p:cNvPr id="3" name="Content Placeholder 2"/>
          <p:cNvSpPr>
            <a:spLocks noGrp="1"/>
          </p:cNvSpPr>
          <p:nvPr>
            <p:ph sz="half" idx="1"/>
          </p:nvPr>
        </p:nvSpPr>
        <p:spPr>
          <a:xfrm>
            <a:off x="539496" y="2103120"/>
            <a:ext cx="11119104" cy="4434840"/>
          </a:xfrm>
        </p:spPr>
        <p:txBody>
          <a:bodyPr>
            <a:no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116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wo Content 1">
    <p:spTree>
      <p:nvGrpSpPr>
        <p:cNvPr id="1" name=""/>
        <p:cNvGrpSpPr/>
        <p:nvPr/>
      </p:nvGrpSpPr>
      <p:grpSpPr>
        <a:xfrm>
          <a:off x="0" y="0"/>
          <a:ext cx="0" cy="0"/>
          <a:chOff x="0" y="0"/>
          <a:chExt cx="0" cy="0"/>
        </a:xfrm>
      </p:grpSpPr>
      <p:pic>
        <p:nvPicPr>
          <p:cNvPr id="4" name="Object 1">
            <a:extLst>
              <a:ext uri="{FF2B5EF4-FFF2-40B4-BE49-F238E27FC236}">
                <a16:creationId xmlns:a16="http://schemas.microsoft.com/office/drawing/2014/main" id="{83F8143D-16B1-4CE2-1910-9E507492215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1084203" y="4586286"/>
            <a:ext cx="1574573" cy="2271713"/>
          </a:xfrm>
          <a:prstGeom prst="rect">
            <a:avLst/>
          </a:prstGeom>
        </p:spPr>
      </p:pic>
      <p:sp>
        <p:nvSpPr>
          <p:cNvPr id="10" name="Oval 9">
            <a:extLst>
              <a:ext uri="{FF2B5EF4-FFF2-40B4-BE49-F238E27FC236}">
                <a16:creationId xmlns:a16="http://schemas.microsoft.com/office/drawing/2014/main" id="{F6BE63D1-6CC6-AD50-D587-0514090FB382}"/>
              </a:ext>
              <a:ext uri="{C183D7F6-B498-43B3-948B-1728B52AA6E4}">
                <adec:decorative xmlns:adec="http://schemas.microsoft.com/office/drawing/2017/decorative" val="1"/>
              </a:ext>
            </a:extLst>
          </p:cNvPr>
          <p:cNvSpPr/>
          <p:nvPr userDrawn="1"/>
        </p:nvSpPr>
        <p:spPr>
          <a:xfrm rot="10800000">
            <a:off x="813816" y="2184400"/>
            <a:ext cx="2115351" cy="21153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Title 1">
            <a:extLst>
              <a:ext uri="{FF2B5EF4-FFF2-40B4-BE49-F238E27FC236}">
                <a16:creationId xmlns:a16="http://schemas.microsoft.com/office/drawing/2014/main" id="{D1A089D1-3F91-4EA1-F598-0EDD4632E42D}"/>
              </a:ext>
            </a:extLst>
          </p:cNvPr>
          <p:cNvSpPr>
            <a:spLocks noGrp="1"/>
          </p:cNvSpPr>
          <p:nvPr>
            <p:ph type="title" hasCustomPrompt="1"/>
          </p:nvPr>
        </p:nvSpPr>
        <p:spPr>
          <a:xfrm>
            <a:off x="813816" y="605155"/>
            <a:ext cx="10571734" cy="1160145"/>
          </a:xfrm>
        </p:spPr>
        <p:txBody>
          <a:bodyPr lIns="0" tIns="0" rIns="0" bIns="0">
            <a:noAutofit/>
          </a:bodyPr>
          <a:lstStyle/>
          <a:p>
            <a:r>
              <a:rPr lang="en-US"/>
              <a:t>Click to add title</a:t>
            </a:r>
          </a:p>
        </p:txBody>
      </p:sp>
      <p:sp>
        <p:nvSpPr>
          <p:cNvPr id="5" name="Content Placeholder 2">
            <a:extLst>
              <a:ext uri="{FF2B5EF4-FFF2-40B4-BE49-F238E27FC236}">
                <a16:creationId xmlns:a16="http://schemas.microsoft.com/office/drawing/2014/main" id="{82DE6614-889D-2DB5-4C2F-DCBD22BA3B22}"/>
              </a:ext>
            </a:extLst>
          </p:cNvPr>
          <p:cNvSpPr>
            <a:spLocks noGrp="1"/>
          </p:cNvSpPr>
          <p:nvPr>
            <p:ph sz="quarter" idx="27" hasCustomPrompt="1"/>
          </p:nvPr>
        </p:nvSpPr>
        <p:spPr>
          <a:xfrm>
            <a:off x="3835400" y="2185127"/>
            <a:ext cx="2736849" cy="4067717"/>
          </a:xfrm>
        </p:spPr>
        <p:txBody>
          <a:bodyPr lIns="0" tIns="0" rIns="0" bIns="0"/>
          <a:lstStyle>
            <a:lvl1pPr marL="342900" indent="-342900">
              <a:buFont typeface="+mj-lt"/>
              <a:buAutoNum type="arabicPeriod"/>
              <a:defRPr sz="1800"/>
            </a:lvl1pPr>
            <a:lvl2pPr marL="525780" indent="-342900">
              <a:buFont typeface="+mj-lt"/>
              <a:buAutoNum type="alphaLcPeriod"/>
              <a:defRPr sz="1800"/>
            </a:lvl2pPr>
            <a:lvl3pPr marL="800100" indent="-342900">
              <a:buFont typeface="+mj-lt"/>
              <a:buAutoNum type="arabicParenR"/>
              <a:defRPr sz="1800"/>
            </a:lvl3pPr>
            <a:lvl4pPr marL="1051560" indent="-228600">
              <a:buFont typeface="+mj-lt"/>
              <a:buAutoNum type="alphaLcParenR"/>
              <a:defRPr sz="1800"/>
            </a:lvl4pPr>
            <a:lvl5pPr marL="1417320" indent="-228600">
              <a:buFont typeface="+mj-lt"/>
              <a:buAutoNum type="romanLcPeriod"/>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B7B2B871-B646-8E1E-CD57-2224B2D4E590}"/>
              </a:ext>
            </a:extLst>
          </p:cNvPr>
          <p:cNvSpPr>
            <a:spLocks noGrp="1"/>
          </p:cNvSpPr>
          <p:nvPr>
            <p:ph sz="quarter" idx="28" hasCustomPrompt="1"/>
          </p:nvPr>
        </p:nvSpPr>
        <p:spPr>
          <a:xfrm>
            <a:off x="7221564" y="2184400"/>
            <a:ext cx="4156619" cy="4046290"/>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
        <p:nvSpPr>
          <p:cNvPr id="3" name="Footer Placeholder 6">
            <a:extLst>
              <a:ext uri="{FF2B5EF4-FFF2-40B4-BE49-F238E27FC236}">
                <a16:creationId xmlns:a16="http://schemas.microsoft.com/office/drawing/2014/main" id="{C76CE9C3-45F2-C100-8B71-2FBD3139A851}"/>
              </a:ext>
            </a:extLst>
          </p:cNvPr>
          <p:cNvSpPr txBox="1">
            <a:spLocks/>
          </p:cNvSpPr>
          <p:nvPr userDrawn="1"/>
        </p:nvSpPr>
        <p:spPr>
          <a:xfrm>
            <a:off x="9875520" y="6446611"/>
            <a:ext cx="194566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FY26 Budget Allocation</a:t>
            </a:r>
          </a:p>
        </p:txBody>
      </p:sp>
    </p:spTree>
    <p:extLst>
      <p:ext uri="{BB962C8B-B14F-4D97-AF65-F5344CB8AC3E}">
        <p14:creationId xmlns:p14="http://schemas.microsoft.com/office/powerpoint/2010/main" val="590610106"/>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lvl1pPr>
              <a:defRPr>
                <a:latin typeface="+mn-lt"/>
              </a:defRPr>
            </a:lvl1pPr>
          </a:lstStyle>
          <a:p>
            <a:pPr>
              <a:defRPr/>
            </a:pPr>
            <a:r>
              <a:rPr lang="en-US">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196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bg>
      <p:bgRef idx="1003">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28341" b="23071"/>
          <a:stretch/>
        </p:blipFill>
        <p:spPr>
          <a:xfrm>
            <a:off x="6174377" y="0"/>
            <a:ext cx="6017622"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500" y="1020445"/>
            <a:ext cx="2895600" cy="1325563"/>
          </a:xfrm>
        </p:spPr>
        <p:txBody>
          <a:bodyPr anchor="b">
            <a:normAutofit/>
          </a:bodyPr>
          <a:lstStyle>
            <a:lvl1pPr>
              <a:defRPr sz="2800" spc="150" baseline="0">
                <a:solidFill>
                  <a:schemeClr val="tx1"/>
                </a:solidFill>
              </a:defRPr>
            </a:lvl1pPr>
          </a:lstStyle>
          <a:p>
            <a:r>
              <a:rPr lang="en-US"/>
              <a:t>CLICK TO add title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hasCustomPrompt="1"/>
          </p:nvPr>
        </p:nvSpPr>
        <p:spPr>
          <a:xfrm>
            <a:off x="1333500" y="2674013"/>
            <a:ext cx="2895600" cy="3269589"/>
          </a:xfrm>
        </p:spPr>
        <p:txBody>
          <a:bodyPr>
            <a:normAutofit/>
          </a:bodyPr>
          <a:lstStyle>
            <a:lvl1pPr marL="0" indent="0">
              <a:lnSpc>
                <a:spcPct val="140000"/>
              </a:lnSpc>
              <a:spcBef>
                <a:spcPts val="1000"/>
              </a:spcBef>
              <a:buNone/>
              <a:defRPr sz="1800">
                <a:solidFill>
                  <a:schemeClr val="tx1"/>
                </a:solidFill>
              </a:defRPr>
            </a:lvl1pPr>
            <a:lvl2pPr marL="457200" indent="0">
              <a:lnSpc>
                <a:spcPct val="140000"/>
              </a:lnSpc>
              <a:spcBef>
                <a:spcPts val="1000"/>
              </a:spcBef>
              <a:buNone/>
              <a:defRPr sz="1800">
                <a:solidFill>
                  <a:schemeClr val="tx1"/>
                </a:solidFill>
              </a:defRPr>
            </a:lvl2pPr>
            <a:lvl3pPr marL="914400" indent="0">
              <a:lnSpc>
                <a:spcPct val="140000"/>
              </a:lnSpc>
              <a:spcBef>
                <a:spcPts val="1000"/>
              </a:spcBef>
              <a:buNone/>
              <a:defRPr sz="1800">
                <a:solidFill>
                  <a:schemeClr val="tx1"/>
                </a:solidFill>
              </a:defRPr>
            </a:lvl3pPr>
            <a:lvl4pPr marL="1371600" indent="0">
              <a:lnSpc>
                <a:spcPct val="140000"/>
              </a:lnSpc>
              <a:spcBef>
                <a:spcPts val="1000"/>
              </a:spcBef>
              <a:buNone/>
              <a:defRPr sz="1800">
                <a:solidFill>
                  <a:schemeClr val="tx1"/>
                </a:solidFill>
              </a:defRPr>
            </a:lvl4pPr>
            <a:lvl5pPr marL="1828800" indent="0">
              <a:lnSpc>
                <a:spcPct val="140000"/>
              </a:lnSpc>
              <a:spcBef>
                <a:spcPts val="1000"/>
              </a:spcBef>
              <a:buNone/>
              <a:defRPr sz="1800">
                <a:solidFill>
                  <a:schemeClr val="tx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1333500" y="6356349"/>
            <a:ext cx="3819228" cy="365125"/>
          </a:xfrm>
        </p:spPr>
        <p:txBody>
          <a:bodyPr/>
          <a:lstStyle>
            <a:lvl1pPr algn="l">
              <a:defRPr sz="900">
                <a:solidFill>
                  <a:schemeClr val="tx1">
                    <a:lumMod val="65000"/>
                    <a:lumOff val="3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10077258" y="6483258"/>
            <a:ext cx="987552"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98212493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1">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487018"/>
            <a:ext cx="4179570" cy="3377354"/>
          </a:xfrm>
        </p:spPr>
        <p:txBody>
          <a:bodyPr anchor="b">
            <a:noAutofit/>
          </a:bodyPr>
          <a:lstStyle>
            <a:lvl1pPr algn="l">
              <a:defRPr sz="3600" spc="150" baseline="0">
                <a:solidFill>
                  <a:schemeClr val="tx1"/>
                </a:solidFill>
              </a:defRPr>
            </a:lvl1pPr>
          </a:lstStyle>
          <a:p>
            <a:r>
              <a:rPr lang="en-US"/>
              <a:t>CLICK TO add title</a:t>
            </a:r>
          </a:p>
        </p:txBody>
      </p:sp>
      <p:grpSp>
        <p:nvGrpSpPr>
          <p:cNvPr id="4" name="Group 3">
            <a:extLst>
              <a:ext uri="{FF2B5EF4-FFF2-40B4-BE49-F238E27FC236}">
                <a16:creationId xmlns:a16="http://schemas.microsoft.com/office/drawing/2014/main" id="{4A96E214-6A61-C8A7-B1DB-C8C260C13441}"/>
              </a:ext>
              <a:ext uri="{C183D7F6-B498-43B3-948B-1728B52AA6E4}">
                <adec:decorative xmlns:adec="http://schemas.microsoft.com/office/drawing/2017/decorative" val="1"/>
              </a:ext>
            </a:extLst>
          </p:cNvPr>
          <p:cNvGrpSpPr/>
          <p:nvPr userDrawn="1"/>
        </p:nvGrpSpPr>
        <p:grpSpPr>
          <a:xfrm>
            <a:off x="0" y="0"/>
            <a:ext cx="6557818" cy="6858000"/>
            <a:chOff x="0" y="0"/>
            <a:chExt cx="4762501" cy="5186363"/>
          </a:xfrm>
        </p:grpSpPr>
        <p:cxnSp>
          <p:nvCxnSpPr>
            <p:cNvPr id="5" name="Straight Connector 4">
              <a:extLst>
                <a:ext uri="{FF2B5EF4-FFF2-40B4-BE49-F238E27FC236}">
                  <a16:creationId xmlns:a16="http://schemas.microsoft.com/office/drawing/2014/main" id="{A18BC1BC-99D6-D9F4-19F9-AAE722E2AE61}"/>
                </a:ext>
              </a:extLst>
            </p:cNvPr>
            <p:cNvCxnSpPr>
              <a:cxnSpLocks/>
            </p:cNvCxnSpPr>
            <p:nvPr userDrawn="1"/>
          </p:nvCxnSpPr>
          <p:spPr>
            <a:xfrm flipH="1" flipV="1">
              <a:off x="0" y="876300"/>
              <a:ext cx="4762500" cy="16287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816F797-248B-2C75-29B9-DB65A809D47B}"/>
                </a:ext>
              </a:extLst>
            </p:cNvPr>
            <p:cNvCxnSpPr>
              <a:cxnSpLocks/>
            </p:cNvCxnSpPr>
            <p:nvPr userDrawn="1"/>
          </p:nvCxnSpPr>
          <p:spPr>
            <a:xfrm flipH="1" flipV="1">
              <a:off x="2638425" y="0"/>
              <a:ext cx="2124076" cy="5186363"/>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82501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487680"/>
            <a:ext cx="4179570" cy="3376691"/>
          </a:xfrm>
        </p:spPr>
        <p:txBody>
          <a:bodyPr anchor="b">
            <a:noAutofit/>
          </a:bodyPr>
          <a:lstStyle>
            <a:lvl1pPr algn="l">
              <a:defRPr sz="3600" spc="150" baseline="0">
                <a:solidFill>
                  <a:schemeClr val="bg1"/>
                </a:solidFill>
              </a:defRPr>
            </a:lvl1pPr>
          </a:lstStyle>
          <a:p>
            <a:r>
              <a:rPr lang="en-US"/>
              <a:t>CLICK TO add title</a:t>
            </a:r>
          </a:p>
        </p:txBody>
      </p:sp>
      <p:cxnSp>
        <p:nvCxnSpPr>
          <p:cNvPr id="7" name="Straight Connector 6">
            <a:extLst>
              <a:ext uri="{FF2B5EF4-FFF2-40B4-BE49-F238E27FC236}">
                <a16:creationId xmlns:a16="http://schemas.microsoft.com/office/drawing/2014/main" id="{5D8E94DD-0F7B-3F92-58EA-5F06D557BF40}"/>
              </a:ext>
              <a:ext uri="{C183D7F6-B498-43B3-948B-1728B52AA6E4}">
                <adec:decorative xmlns:adec="http://schemas.microsoft.com/office/drawing/2017/decorative" val="1"/>
              </a:ext>
            </a:extLst>
          </p:cNvPr>
          <p:cNvCxnSpPr>
            <a:cxnSpLocks/>
          </p:cNvCxnSpPr>
          <p:nvPr userDrawn="1"/>
        </p:nvCxnSpPr>
        <p:spPr>
          <a:xfrm>
            <a:off x="3990667" y="0"/>
            <a:ext cx="1126278" cy="25122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419F5397-34DB-BC88-ADF5-AA470A06FE50}"/>
              </a:ext>
            </a:extLst>
          </p:cNvPr>
          <p:cNvSpPr>
            <a:spLocks noGrp="1"/>
          </p:cNvSpPr>
          <p:nvPr>
            <p:ph type="pic" sz="quarter" idx="10"/>
          </p:nvPr>
        </p:nvSpPr>
        <p:spPr>
          <a:xfrm>
            <a:off x="0" y="-5080"/>
            <a:ext cx="6576291" cy="6872605"/>
          </a:xfrm>
          <a:custGeom>
            <a:avLst/>
            <a:gdLst>
              <a:gd name="connsiteX0" fmla="*/ 0 w 6576291"/>
              <a:gd name="connsiteY0" fmla="*/ 0 h 6867525"/>
              <a:gd name="connsiteX1" fmla="*/ 6576291 w 6576291"/>
              <a:gd name="connsiteY1" fmla="*/ 0 h 6867525"/>
              <a:gd name="connsiteX2" fmla="*/ 6576291 w 6576291"/>
              <a:gd name="connsiteY2" fmla="*/ 6867525 h 6867525"/>
              <a:gd name="connsiteX3" fmla="*/ 0 w 6576291"/>
              <a:gd name="connsiteY3" fmla="*/ 6867525 h 6867525"/>
              <a:gd name="connsiteX4" fmla="*/ 0 w 6576291"/>
              <a:gd name="connsiteY4" fmla="*/ 0 h 6867525"/>
              <a:gd name="connsiteX0" fmla="*/ 0 w 6576291"/>
              <a:gd name="connsiteY0" fmla="*/ 5080 h 6872605"/>
              <a:gd name="connsiteX1" fmla="*/ 3604491 w 6576291"/>
              <a:gd name="connsiteY1" fmla="*/ 0 h 6872605"/>
              <a:gd name="connsiteX2" fmla="*/ 6576291 w 6576291"/>
              <a:gd name="connsiteY2" fmla="*/ 6872605 h 6872605"/>
              <a:gd name="connsiteX3" fmla="*/ 0 w 6576291"/>
              <a:gd name="connsiteY3" fmla="*/ 6872605 h 6872605"/>
              <a:gd name="connsiteX4" fmla="*/ 0 w 6576291"/>
              <a:gd name="connsiteY4" fmla="*/ 5080 h 6872605"/>
              <a:gd name="connsiteX0" fmla="*/ 0 w 6576291"/>
              <a:gd name="connsiteY0" fmla="*/ 0 h 6867525"/>
              <a:gd name="connsiteX1" fmla="*/ 3624811 w 6576291"/>
              <a:gd name="connsiteY1" fmla="*/ 10160 h 6867525"/>
              <a:gd name="connsiteX2" fmla="*/ 6576291 w 6576291"/>
              <a:gd name="connsiteY2" fmla="*/ 6867525 h 6867525"/>
              <a:gd name="connsiteX3" fmla="*/ 0 w 6576291"/>
              <a:gd name="connsiteY3" fmla="*/ 6867525 h 6867525"/>
              <a:gd name="connsiteX4" fmla="*/ 0 w 6576291"/>
              <a:gd name="connsiteY4" fmla="*/ 0 h 6867525"/>
              <a:gd name="connsiteX0" fmla="*/ 0 w 6576291"/>
              <a:gd name="connsiteY0" fmla="*/ 5080 h 6872605"/>
              <a:gd name="connsiteX1" fmla="*/ 3629891 w 6576291"/>
              <a:gd name="connsiteY1" fmla="*/ 0 h 6872605"/>
              <a:gd name="connsiteX2" fmla="*/ 6576291 w 6576291"/>
              <a:gd name="connsiteY2" fmla="*/ 6872605 h 6872605"/>
              <a:gd name="connsiteX3" fmla="*/ 0 w 6576291"/>
              <a:gd name="connsiteY3" fmla="*/ 6872605 h 6872605"/>
              <a:gd name="connsiteX4" fmla="*/ 0 w 6576291"/>
              <a:gd name="connsiteY4" fmla="*/ 5080 h 68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291" h="6872605">
                <a:moveTo>
                  <a:pt x="0" y="5080"/>
                </a:moveTo>
                <a:lnTo>
                  <a:pt x="3629891" y="0"/>
                </a:lnTo>
                <a:lnTo>
                  <a:pt x="6576291" y="6872605"/>
                </a:lnTo>
                <a:lnTo>
                  <a:pt x="0" y="6872605"/>
                </a:lnTo>
                <a:lnTo>
                  <a:pt x="0" y="5080"/>
                </a:lnTo>
                <a:close/>
              </a:path>
            </a:pathLst>
          </a:custGeom>
        </p:spPr>
        <p:txBody>
          <a:bodyPr lIns="182880" tIns="182880" bIns="91440">
            <a:normAutofit/>
          </a:bodyPr>
          <a:lstStyle>
            <a:lvl1pPr marL="0" indent="0">
              <a:buNone/>
              <a:defRPr sz="2000">
                <a:solidFill>
                  <a:schemeClr val="bg1"/>
                </a:solidFill>
              </a:defRPr>
            </a:lvl1pPr>
          </a:lstStyle>
          <a:p>
            <a:r>
              <a:rPr lang="en-US"/>
              <a:t>Click icon to add picture</a:t>
            </a:r>
          </a:p>
        </p:txBody>
      </p:sp>
    </p:spTree>
    <p:extLst>
      <p:ext uri="{BB962C8B-B14F-4D97-AF65-F5344CB8AC3E}">
        <p14:creationId xmlns:p14="http://schemas.microsoft.com/office/powerpoint/2010/main" val="3754018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22318" y="268360"/>
            <a:ext cx="7288282" cy="2121177"/>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add title</a:t>
            </a:r>
          </a:p>
        </p:txBody>
      </p:sp>
      <p:sp>
        <p:nvSpPr>
          <p:cNvPr id="3" name="Content Placeholder 3">
            <a:extLst>
              <a:ext uri="{FF2B5EF4-FFF2-40B4-BE49-F238E27FC236}">
                <a16:creationId xmlns:a16="http://schemas.microsoft.com/office/drawing/2014/main" id="{EAC9D25F-5B3D-F5B2-5D02-C6BC6AA8987B}"/>
              </a:ext>
            </a:extLst>
          </p:cNvPr>
          <p:cNvSpPr>
            <a:spLocks noGrp="1"/>
          </p:cNvSpPr>
          <p:nvPr>
            <p:ph sz="half" idx="2" hasCustomPrompt="1"/>
          </p:nvPr>
        </p:nvSpPr>
        <p:spPr>
          <a:xfrm>
            <a:off x="1322388" y="2763078"/>
            <a:ext cx="7288212" cy="3407051"/>
          </a:xfrm>
        </p:spPr>
        <p:txBody>
          <a:bodyPr>
            <a:normAutofit/>
          </a:bodyPr>
          <a:lstStyle>
            <a:lvl1pPr marL="0" indent="0">
              <a:lnSpc>
                <a:spcPct val="100000"/>
              </a:lnSpc>
              <a:buFont typeface="Arial" panose="020B0604020202020204" pitchFamily="34" charset="0"/>
              <a:buNone/>
              <a:defRPr sz="1800" b="1"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18E16CF1-2502-F2F0-2C27-2DD7979033E2}"/>
              </a:ext>
              <a:ext uri="{C183D7F6-B498-43B3-948B-1728B52AA6E4}">
                <adec:decorative xmlns:adec="http://schemas.microsoft.com/office/drawing/2017/decorative" val="1"/>
              </a:ext>
            </a:extLst>
          </p:cNvPr>
          <p:cNvGrpSpPr/>
          <p:nvPr userDrawn="1"/>
        </p:nvGrpSpPr>
        <p:grpSpPr>
          <a:xfrm>
            <a:off x="9096374" y="-25401"/>
            <a:ext cx="3095625" cy="6883401"/>
            <a:chOff x="9096375" y="-25401"/>
            <a:chExt cx="3095625" cy="6883401"/>
          </a:xfrm>
        </p:grpSpPr>
        <p:cxnSp>
          <p:nvCxnSpPr>
            <p:cNvPr id="10" name="Straight Connector 9">
              <a:extLst>
                <a:ext uri="{FF2B5EF4-FFF2-40B4-BE49-F238E27FC236}">
                  <a16:creationId xmlns:a16="http://schemas.microsoft.com/office/drawing/2014/main" id="{6322A6FB-333C-65AE-23D8-08BCEA174D43}"/>
                </a:ext>
              </a:extLst>
            </p:cNvPr>
            <p:cNvCxnSpPr/>
            <p:nvPr userDrawn="1"/>
          </p:nvCxnSpPr>
          <p:spPr>
            <a:xfrm>
              <a:off x="9096375" y="1497012"/>
              <a:ext cx="30956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62BB247-4598-A983-DEBF-6F042C1DB0BC}"/>
                </a:ext>
              </a:extLst>
            </p:cNvPr>
            <p:cNvCxnSpPr>
              <a:cxnSpLocks/>
            </p:cNvCxnSpPr>
            <p:nvPr userDrawn="1"/>
          </p:nvCxnSpPr>
          <p:spPr>
            <a:xfrm flipH="1">
              <a:off x="9381744" y="-25401"/>
              <a:ext cx="2810256" cy="6883401"/>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34E84FEE-D475-A71D-7996-5925602ECF9A}"/>
              </a:ext>
              <a:ext uri="{C183D7F6-B498-43B3-948B-1728B52AA6E4}">
                <adec:decorative xmlns:adec="http://schemas.microsoft.com/office/drawing/2017/decorative" val="1"/>
              </a:ext>
            </a:extLst>
          </p:cNvPr>
          <p:cNvCxnSpPr>
            <a:cxnSpLocks/>
          </p:cNvCxnSpPr>
          <p:nvPr userDrawn="1"/>
        </p:nvCxnSpPr>
        <p:spPr>
          <a:xfrm rot="10800000" flipH="1">
            <a:off x="-1" y="-25403"/>
            <a:ext cx="1210573" cy="2048161"/>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7459776D-4049-CB00-C321-0627C169BC51}"/>
              </a:ext>
            </a:extLst>
          </p:cNvPr>
          <p:cNvSpPr>
            <a:spLocks noGrp="1"/>
          </p:cNvSpPr>
          <p:nvPr>
            <p:ph type="ftr" sz="quarter" idx="11"/>
          </p:nvPr>
        </p:nvSpPr>
        <p:spPr>
          <a:xfrm>
            <a:off x="1333500" y="6356349"/>
            <a:ext cx="3819228" cy="365125"/>
          </a:xfrm>
        </p:spPr>
        <p:txBody>
          <a:bodyPr/>
          <a:lstStyle>
            <a:lvl1pPr algn="l">
              <a:defRPr sz="900"/>
            </a:lvl1pPr>
          </a:lstStyle>
          <a:p>
            <a:r>
              <a:rPr lang="en-US"/>
              <a:t>PRESENTATION TITLE</a:t>
            </a:r>
          </a:p>
        </p:txBody>
      </p:sp>
      <p:sp>
        <p:nvSpPr>
          <p:cNvPr id="16" name="Slide Number Placeholder 5">
            <a:extLst>
              <a:ext uri="{FF2B5EF4-FFF2-40B4-BE49-F238E27FC236}">
                <a16:creationId xmlns:a16="http://schemas.microsoft.com/office/drawing/2014/main" id="{EDE114AF-34C6-A062-7340-858BC27DA264}"/>
              </a:ext>
            </a:extLst>
          </p:cNvPr>
          <p:cNvSpPr>
            <a:spLocks noGrp="1"/>
          </p:cNvSpPr>
          <p:nvPr>
            <p:ph type="sldNum" sz="quarter" idx="12"/>
          </p:nvPr>
        </p:nvSpPr>
        <p:spPr>
          <a:xfrm>
            <a:off x="11043910" y="6355441"/>
            <a:ext cx="987552"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4249735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3">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406400"/>
            <a:ext cx="4179570" cy="3457971"/>
          </a:xfrm>
        </p:spPr>
        <p:txBody>
          <a:bodyPr anchor="b">
            <a:noAutofit/>
          </a:bodyPr>
          <a:lstStyle>
            <a:lvl1pPr algn="l">
              <a:defRPr sz="3600" spc="150" baseline="0">
                <a:solidFill>
                  <a:schemeClr val="bg1"/>
                </a:solidFill>
              </a:defRPr>
            </a:lvl1pPr>
          </a:lstStyle>
          <a:p>
            <a:r>
              <a:rPr lang="en-US"/>
              <a:t>CLICK TO add title</a:t>
            </a:r>
          </a:p>
        </p:txBody>
      </p:sp>
      <p:pic>
        <p:nvPicPr>
          <p:cNvPr id="4" name="Graphic 3">
            <a:extLst>
              <a:ext uri="{FF2B5EF4-FFF2-40B4-BE49-F238E27FC236}">
                <a16:creationId xmlns:a16="http://schemas.microsoft.com/office/drawing/2014/main" id="{5E045004-3604-59DC-13E0-7A0B2DF78C4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14993"/>
            <a:ext cx="5327367" cy="4714331"/>
          </a:xfrm>
          <a:prstGeom prst="rect">
            <a:avLst/>
          </a:prstGeom>
        </p:spPr>
      </p:pic>
    </p:spTree>
    <p:extLst>
      <p:ext uri="{BB962C8B-B14F-4D97-AF65-F5344CB8AC3E}">
        <p14:creationId xmlns:p14="http://schemas.microsoft.com/office/powerpoint/2010/main" val="440329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955F7B05-9431-1FBA-415D-6CF2DF562B97}"/>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093633" cy="3912394"/>
          </a:xfrm>
          <a:prstGeom prst="rect">
            <a:avLst/>
          </a:prstGeom>
        </p:spPr>
      </p:pic>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568961"/>
            <a:ext cx="8420100" cy="1780860"/>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add title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97255"/>
            <a:ext cx="3924300" cy="464499"/>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7" name="Content Placeholder 3">
            <a:extLst>
              <a:ext uri="{FF2B5EF4-FFF2-40B4-BE49-F238E27FC236}">
                <a16:creationId xmlns:a16="http://schemas.microsoft.com/office/drawing/2014/main" id="{07FF22E3-5928-787E-B062-FA18127D3BD9}"/>
              </a:ext>
            </a:extLst>
          </p:cNvPr>
          <p:cNvSpPr>
            <a:spLocks noGrp="1"/>
          </p:cNvSpPr>
          <p:nvPr>
            <p:ph sz="half" idx="13" hasCustomPrompt="1"/>
          </p:nvPr>
        </p:nvSpPr>
        <p:spPr>
          <a:xfrm>
            <a:off x="2933700" y="3251596"/>
            <a:ext cx="3943627" cy="3234264"/>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97255"/>
            <a:ext cx="3943627" cy="464499"/>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9" name="Content Placeholder 3">
            <a:extLst>
              <a:ext uri="{FF2B5EF4-FFF2-40B4-BE49-F238E27FC236}">
                <a16:creationId xmlns:a16="http://schemas.microsoft.com/office/drawing/2014/main" id="{178E4D0B-96F1-45F3-6B2A-5FA31A37257F}"/>
              </a:ext>
            </a:extLst>
          </p:cNvPr>
          <p:cNvSpPr>
            <a:spLocks noGrp="1"/>
          </p:cNvSpPr>
          <p:nvPr>
            <p:ph sz="half" idx="14" hasCustomPrompt="1"/>
          </p:nvPr>
        </p:nvSpPr>
        <p:spPr>
          <a:xfrm>
            <a:off x="7410173" y="3251595"/>
            <a:ext cx="3943627" cy="3234264"/>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5F41582C-9AD2-F126-40F3-D43E77D158C8}"/>
              </a:ext>
            </a:extLst>
          </p:cNvPr>
          <p:cNvSpPr>
            <a:spLocks noGrp="1"/>
          </p:cNvSpPr>
          <p:nvPr>
            <p:ph type="ftr" sz="quarter" idx="11"/>
          </p:nvPr>
        </p:nvSpPr>
        <p:spPr>
          <a:xfrm>
            <a:off x="2969260" y="6356349"/>
            <a:ext cx="3819228" cy="365125"/>
          </a:xfrm>
        </p:spPr>
        <p:txBody>
          <a:bodyPr/>
          <a:lstStyle>
            <a:lvl1pPr algn="l">
              <a:defRPr sz="900"/>
            </a:lvl1pPr>
          </a:lstStyle>
          <a:p>
            <a:r>
              <a:rPr lang="en-US"/>
              <a:t>PRESENTATION TITLE</a:t>
            </a:r>
          </a:p>
        </p:txBody>
      </p:sp>
      <p:sp>
        <p:nvSpPr>
          <p:cNvPr id="14" name="Slide Number Placeholder 5">
            <a:extLst>
              <a:ext uri="{FF2B5EF4-FFF2-40B4-BE49-F238E27FC236}">
                <a16:creationId xmlns:a16="http://schemas.microsoft.com/office/drawing/2014/main" id="{341F76B1-7BEF-7A88-1394-1164BFF082E5}"/>
              </a:ext>
            </a:extLst>
          </p:cNvPr>
          <p:cNvSpPr>
            <a:spLocks noGrp="1"/>
          </p:cNvSpPr>
          <p:nvPr>
            <p:ph type="sldNum" sz="quarter" idx="12"/>
          </p:nvPr>
        </p:nvSpPr>
        <p:spPr>
          <a:xfrm>
            <a:off x="11104870" y="6364149"/>
            <a:ext cx="987552"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284012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341120" y="558801"/>
            <a:ext cx="9953308" cy="1780860"/>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add title</a:t>
            </a:r>
          </a:p>
        </p:txBody>
      </p:sp>
      <p:grpSp>
        <p:nvGrpSpPr>
          <p:cNvPr id="10" name="Group 9">
            <a:extLst>
              <a:ext uri="{FF2B5EF4-FFF2-40B4-BE49-F238E27FC236}">
                <a16:creationId xmlns:a16="http://schemas.microsoft.com/office/drawing/2014/main" id="{6A217F83-0BDB-C70B-29FE-2651DE191533}"/>
              </a:ext>
              <a:ext uri="{C183D7F6-B498-43B3-948B-1728B52AA6E4}">
                <adec:decorative xmlns:adec="http://schemas.microsoft.com/office/drawing/2017/decorative" val="1"/>
              </a:ext>
            </a:extLst>
          </p:cNvPr>
          <p:cNvGrpSpPr/>
          <p:nvPr userDrawn="1"/>
        </p:nvGrpSpPr>
        <p:grpSpPr>
          <a:xfrm>
            <a:off x="4429817" y="0"/>
            <a:ext cx="7762183" cy="2754814"/>
            <a:chOff x="7334250" y="0"/>
            <a:chExt cx="4857750" cy="1724025"/>
          </a:xfrm>
        </p:grpSpPr>
        <p:cxnSp>
          <p:nvCxnSpPr>
            <p:cNvPr id="11" name="Straight Connector 10">
              <a:extLst>
                <a:ext uri="{FF2B5EF4-FFF2-40B4-BE49-F238E27FC236}">
                  <a16:creationId xmlns:a16="http://schemas.microsoft.com/office/drawing/2014/main" id="{E0C62368-3F79-C078-7086-B23D2F5A09F8}"/>
                </a:ext>
              </a:extLst>
            </p:cNvPr>
            <p:cNvCxnSpPr/>
            <p:nvPr userDrawn="1"/>
          </p:nvCxnSpPr>
          <p:spPr>
            <a:xfrm flipH="1" flipV="1">
              <a:off x="7334250" y="0"/>
              <a:ext cx="4857750" cy="76200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9BDD71-BF2E-BDB0-A625-D8371AEA1CAB}"/>
                </a:ext>
              </a:extLst>
            </p:cNvPr>
            <p:cNvCxnSpPr>
              <a:cxnSpLocks/>
            </p:cNvCxnSpPr>
            <p:nvPr userDrawn="1"/>
          </p:nvCxnSpPr>
          <p:spPr>
            <a:xfrm>
              <a:off x="11487150" y="0"/>
              <a:ext cx="704850" cy="1724025"/>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5" name="Text Placeholder 2">
            <a:extLst>
              <a:ext uri="{FF2B5EF4-FFF2-40B4-BE49-F238E27FC236}">
                <a16:creationId xmlns:a16="http://schemas.microsoft.com/office/drawing/2014/main" id="{83354B96-CD25-BE1C-8CA2-3825F820B759}"/>
              </a:ext>
            </a:extLst>
          </p:cNvPr>
          <p:cNvSpPr>
            <a:spLocks noGrp="1"/>
          </p:cNvSpPr>
          <p:nvPr>
            <p:ph type="body" idx="1" hasCustomPrompt="1"/>
          </p:nvPr>
        </p:nvSpPr>
        <p:spPr>
          <a:xfrm>
            <a:off x="1341120" y="2960877"/>
            <a:ext cx="2722880" cy="351284"/>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5" name="Content Placeholder 3">
            <a:extLst>
              <a:ext uri="{FF2B5EF4-FFF2-40B4-BE49-F238E27FC236}">
                <a16:creationId xmlns:a16="http://schemas.microsoft.com/office/drawing/2014/main" id="{CDD81865-54C7-7674-4B2E-041D05C1D146}"/>
              </a:ext>
            </a:extLst>
          </p:cNvPr>
          <p:cNvSpPr>
            <a:spLocks noGrp="1"/>
          </p:cNvSpPr>
          <p:nvPr>
            <p:ph sz="half" idx="15" hasCustomPrompt="1"/>
          </p:nvPr>
        </p:nvSpPr>
        <p:spPr>
          <a:xfrm>
            <a:off x="1341120" y="3392035"/>
            <a:ext cx="2722880" cy="2907164"/>
          </a:xfrm>
        </p:spPr>
        <p:txBody>
          <a:bodyPr tIns="0">
            <a:normAutofit/>
          </a:bodyPr>
          <a:lstStyle>
            <a:lvl1pPr marL="283464" indent="-283464">
              <a:lnSpc>
                <a:spcPct val="100000"/>
              </a:lnSpc>
              <a:buFont typeface="+mj-lt"/>
              <a:buAutoNum type="arabicPeriod"/>
              <a:defRPr sz="1800" b="0" spc="50" baseline="0"/>
            </a:lvl1pPr>
            <a:lvl2pPr marL="566928" indent="-342900">
              <a:lnSpc>
                <a:spcPct val="100000"/>
              </a:lnSpc>
              <a:spcBef>
                <a:spcPts val="1000"/>
              </a:spcBef>
              <a:buFont typeface="+mj-lt"/>
              <a:buAutoNum type="alphaLcPeriod"/>
              <a:defRPr sz="1800" spc="50" baseline="0"/>
            </a:lvl2pPr>
            <a:lvl3pPr marL="850392" indent="-342900">
              <a:lnSpc>
                <a:spcPct val="100000"/>
              </a:lnSpc>
              <a:spcBef>
                <a:spcPts val="1000"/>
              </a:spcBef>
              <a:buFont typeface="+mj-lt"/>
              <a:buAutoNum type="arabicParenR"/>
              <a:defRPr sz="1800" spc="50" baseline="0"/>
            </a:lvl3pPr>
            <a:lvl4pPr marL="1042416" indent="-342900">
              <a:lnSpc>
                <a:spcPct val="100000"/>
              </a:lnSpc>
              <a:spcBef>
                <a:spcPts val="1000"/>
              </a:spcBef>
              <a:buFont typeface="+mj-lt"/>
              <a:buAutoNum type="alphaLcParenR"/>
              <a:defRPr sz="1800" spc="50" baseline="0"/>
            </a:lvl4pPr>
            <a:lvl5pPr marL="1074420" indent="-400050">
              <a:lnSpc>
                <a:spcPct val="100000"/>
              </a:lnSpc>
              <a:spcBef>
                <a:spcPts val="1000"/>
              </a:spcBef>
              <a:buFont typeface="+mj-lt"/>
              <a:buAutoNum type="romanLcPeriod"/>
              <a:defRPr sz="1800" spc="50" baseline="0"/>
            </a:lvl5pPr>
          </a:lstStyle>
          <a:p>
            <a:pPr lvl="0"/>
            <a:r>
              <a:rPr lang="en-US"/>
              <a:t>Click to add content</a:t>
            </a:r>
          </a:p>
          <a:p>
            <a:pPr lvl="1"/>
            <a:r>
              <a:rPr lang="en-US"/>
              <a:t>Second level</a:t>
            </a:r>
          </a:p>
          <a:p>
            <a:pPr lvl="2"/>
            <a:r>
              <a:rPr lang="en-US"/>
              <a:t>Third level</a:t>
            </a:r>
          </a:p>
          <a:p>
            <a:pPr lvl="3"/>
            <a:r>
              <a:rPr lang="en-US"/>
              <a:t>Fourth level</a:t>
            </a:r>
          </a:p>
        </p:txBody>
      </p:sp>
      <p:sp>
        <p:nvSpPr>
          <p:cNvPr id="17" name="Text Placeholder 2">
            <a:extLst>
              <a:ext uri="{FF2B5EF4-FFF2-40B4-BE49-F238E27FC236}">
                <a16:creationId xmlns:a16="http://schemas.microsoft.com/office/drawing/2014/main" id="{6F39BA57-7F1C-623F-BC7F-B689C5AC33EA}"/>
              </a:ext>
            </a:extLst>
          </p:cNvPr>
          <p:cNvSpPr>
            <a:spLocks noGrp="1"/>
          </p:cNvSpPr>
          <p:nvPr>
            <p:ph type="body" idx="10" hasCustomPrompt="1"/>
          </p:nvPr>
        </p:nvSpPr>
        <p:spPr>
          <a:xfrm>
            <a:off x="4754881" y="2960877"/>
            <a:ext cx="5516880" cy="351284"/>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3" name="Content Placeholder 3">
            <a:extLst>
              <a:ext uri="{FF2B5EF4-FFF2-40B4-BE49-F238E27FC236}">
                <a16:creationId xmlns:a16="http://schemas.microsoft.com/office/drawing/2014/main" id="{94BF07A4-5A33-0B3C-A378-AB2435F1D5FF}"/>
              </a:ext>
            </a:extLst>
          </p:cNvPr>
          <p:cNvSpPr>
            <a:spLocks noGrp="1"/>
          </p:cNvSpPr>
          <p:nvPr>
            <p:ph sz="half" idx="14" hasCustomPrompt="1"/>
          </p:nvPr>
        </p:nvSpPr>
        <p:spPr>
          <a:xfrm>
            <a:off x="4754881" y="3324859"/>
            <a:ext cx="5506720" cy="3031489"/>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9" name="Footer Placeholder 4">
            <a:extLst>
              <a:ext uri="{FF2B5EF4-FFF2-40B4-BE49-F238E27FC236}">
                <a16:creationId xmlns:a16="http://schemas.microsoft.com/office/drawing/2014/main" id="{63DC63A6-41FE-6C2D-9A53-0AE4A6DBF39B}"/>
              </a:ext>
            </a:extLst>
          </p:cNvPr>
          <p:cNvSpPr>
            <a:spLocks noGrp="1"/>
          </p:cNvSpPr>
          <p:nvPr>
            <p:ph type="ftr" sz="quarter" idx="12"/>
          </p:nvPr>
        </p:nvSpPr>
        <p:spPr>
          <a:xfrm>
            <a:off x="1333500" y="6356349"/>
            <a:ext cx="3819228" cy="365125"/>
          </a:xfrm>
        </p:spPr>
        <p:txBody>
          <a:bodyPr/>
          <a:lstStyle>
            <a:lvl1pPr algn="l">
              <a:defRPr sz="900"/>
            </a:lvl1pPr>
          </a:lstStyle>
          <a:p>
            <a:r>
              <a:rPr lang="en-US"/>
              <a:t>PRESENTATION TITLE</a:t>
            </a:r>
          </a:p>
        </p:txBody>
      </p:sp>
      <p:sp>
        <p:nvSpPr>
          <p:cNvPr id="20" name="Slide Number Placeholder 5">
            <a:extLst>
              <a:ext uri="{FF2B5EF4-FFF2-40B4-BE49-F238E27FC236}">
                <a16:creationId xmlns:a16="http://schemas.microsoft.com/office/drawing/2014/main" id="{0B5130EC-B05B-5489-FBEC-DBEB6D1E737D}"/>
              </a:ext>
            </a:extLst>
          </p:cNvPr>
          <p:cNvSpPr>
            <a:spLocks noGrp="1"/>
          </p:cNvSpPr>
          <p:nvPr>
            <p:ph type="sldNum" sz="quarter" idx="13"/>
          </p:nvPr>
        </p:nvSpPr>
        <p:spPr>
          <a:xfrm>
            <a:off x="11135085" y="6356349"/>
            <a:ext cx="987552"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2112085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B2CC92D-F90A-CB67-4860-D6939AC29566}"/>
              </a:ext>
              <a:ext uri="{C183D7F6-B498-43B3-948B-1728B52AA6E4}">
                <adec:decorative xmlns:adec="http://schemas.microsoft.com/office/drawing/2017/decorative" val="1"/>
              </a:ext>
            </a:extLst>
          </p:cNvPr>
          <p:cNvCxnSpPr>
            <a:cxnSpLocks/>
          </p:cNvCxnSpPr>
          <p:nvPr userDrawn="1"/>
        </p:nvCxnSpPr>
        <p:spPr>
          <a:xfrm flipH="1" flipV="1">
            <a:off x="2101580" y="0"/>
            <a:ext cx="1286054" cy="390144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4" y="1671639"/>
            <a:ext cx="5884027"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add title</a:t>
            </a:r>
          </a:p>
        </p:txBody>
      </p:sp>
      <p:sp>
        <p:nvSpPr>
          <p:cNvPr id="5" name="Slide Number Placeholder 5">
            <a:extLst>
              <a:ext uri="{FF2B5EF4-FFF2-40B4-BE49-F238E27FC236}">
                <a16:creationId xmlns:a16="http://schemas.microsoft.com/office/drawing/2014/main" id="{75967A9D-0B53-4F3F-0872-495C23A33235}"/>
              </a:ext>
            </a:extLst>
          </p:cNvPr>
          <p:cNvSpPr>
            <a:spLocks noGrp="1"/>
          </p:cNvSpPr>
          <p:nvPr>
            <p:ph type="sldNum" sz="quarter" idx="12"/>
          </p:nvPr>
        </p:nvSpPr>
        <p:spPr>
          <a:xfrm>
            <a:off x="11026493" y="6356348"/>
            <a:ext cx="987552" cy="365125"/>
          </a:xfrm>
        </p:spPr>
        <p:txBody>
          <a:bodyPr/>
          <a:lstStyle>
            <a:lvl1pPr>
              <a:defRPr sz="900"/>
            </a:lvl1pPr>
          </a:lstStyle>
          <a:p>
            <a:fld id="{A49DFD55-3C28-40EF-9E31-A92D2E4017FF}" type="slidenum">
              <a:rPr lang="en-US" smtClean="0"/>
              <a:pPr/>
              <a:t>‹#›</a:t>
            </a:fld>
            <a:endParaRPr lang="en-US"/>
          </a:p>
        </p:txBody>
      </p:sp>
      <p:sp>
        <p:nvSpPr>
          <p:cNvPr id="8" name="Content Placeholder 3">
            <a:extLst>
              <a:ext uri="{FF2B5EF4-FFF2-40B4-BE49-F238E27FC236}">
                <a16:creationId xmlns:a16="http://schemas.microsoft.com/office/drawing/2014/main" id="{643B0E9A-A777-8745-6A36-0A79CB5E036B}"/>
              </a:ext>
            </a:extLst>
          </p:cNvPr>
          <p:cNvSpPr>
            <a:spLocks noGrp="1"/>
          </p:cNvSpPr>
          <p:nvPr>
            <p:ph sz="half" idx="14" hasCustomPrompt="1"/>
          </p:nvPr>
        </p:nvSpPr>
        <p:spPr>
          <a:xfrm>
            <a:off x="5453725" y="3660774"/>
            <a:ext cx="5907176" cy="2536826"/>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17CC7482-523E-517D-19FB-B8BEA483DA41}"/>
              </a:ext>
            </a:extLst>
          </p:cNvPr>
          <p:cNvGrpSpPr/>
          <p:nvPr userDrawn="1"/>
        </p:nvGrpSpPr>
        <p:grpSpPr>
          <a:xfrm>
            <a:off x="0" y="-33402"/>
            <a:ext cx="4057322" cy="6894576"/>
            <a:chOff x="-51379" y="-27432"/>
            <a:chExt cx="5505105" cy="6894576"/>
          </a:xfrm>
        </p:grpSpPr>
        <p:sp>
          <p:nvSpPr>
            <p:cNvPr id="17" name="Parallelogram 16">
              <a:extLst>
                <a:ext uri="{FF2B5EF4-FFF2-40B4-BE49-F238E27FC236}">
                  <a16:creationId xmlns:a16="http://schemas.microsoft.com/office/drawing/2014/main" id="{D2FD70DF-964A-6120-D1FA-96ED7CF45693}"/>
                </a:ext>
              </a:extLst>
            </p:cNvPr>
            <p:cNvSpPr/>
            <p:nvPr userDrawn="1"/>
          </p:nvSpPr>
          <p:spPr>
            <a:xfrm flipH="1">
              <a:off x="-51378" y="-18288"/>
              <a:ext cx="5505104" cy="6885432"/>
            </a:xfrm>
            <a:prstGeom prst="parallelogram">
              <a:avLst>
                <a:gd name="adj" fmla="val 5321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D4A758D8-AE8E-89EE-5D17-B947E43E942D}"/>
                </a:ext>
              </a:extLst>
            </p:cNvPr>
            <p:cNvSpPr/>
            <p:nvPr userDrawn="1"/>
          </p:nvSpPr>
          <p:spPr>
            <a:xfrm>
              <a:off x="-51379" y="-27432"/>
              <a:ext cx="3039675" cy="6885432"/>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Triangle 21">
              <a:extLst>
                <a:ext uri="{FF2B5EF4-FFF2-40B4-BE49-F238E27FC236}">
                  <a16:creationId xmlns:a16="http://schemas.microsoft.com/office/drawing/2014/main" id="{F7C4CE2A-5CAC-59FA-F922-FDD5D0CDFAF4}"/>
                </a:ext>
              </a:extLst>
            </p:cNvPr>
            <p:cNvSpPr/>
            <p:nvPr userDrawn="1"/>
          </p:nvSpPr>
          <p:spPr>
            <a:xfrm>
              <a:off x="-51379" y="4835951"/>
              <a:ext cx="965779" cy="2022049"/>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ooter Placeholder 4">
            <a:extLst>
              <a:ext uri="{FF2B5EF4-FFF2-40B4-BE49-F238E27FC236}">
                <a16:creationId xmlns:a16="http://schemas.microsoft.com/office/drawing/2014/main" id="{04569D00-2037-2A8D-943B-22FAC1C0B690}"/>
              </a:ext>
            </a:extLst>
          </p:cNvPr>
          <p:cNvSpPr>
            <a:spLocks noGrp="1"/>
          </p:cNvSpPr>
          <p:nvPr>
            <p:ph type="ftr" sz="quarter" idx="11"/>
          </p:nvPr>
        </p:nvSpPr>
        <p:spPr>
          <a:xfrm>
            <a:off x="825500" y="6356349"/>
            <a:ext cx="3819228" cy="365125"/>
          </a:xfrm>
        </p:spPr>
        <p:txBody>
          <a:bodyPr/>
          <a:lstStyle>
            <a:lvl1pPr algn="l">
              <a:defRPr sz="900"/>
            </a:lvl1pPr>
          </a:lstStyle>
          <a:p>
            <a:r>
              <a:rPr lang="en-US"/>
              <a:t>PRESENTATION TITLE</a:t>
            </a:r>
          </a:p>
        </p:txBody>
      </p:sp>
      <p:cxnSp>
        <p:nvCxnSpPr>
          <p:cNvPr id="7" name="Straight Connector 6">
            <a:extLst>
              <a:ext uri="{FF2B5EF4-FFF2-40B4-BE49-F238E27FC236}">
                <a16:creationId xmlns:a16="http://schemas.microsoft.com/office/drawing/2014/main" id="{8A45003D-B40E-EFC7-2DC2-E794867A79C6}"/>
              </a:ext>
              <a:ext uri="{C183D7F6-B498-43B3-948B-1728B52AA6E4}">
                <adec:decorative xmlns:adec="http://schemas.microsoft.com/office/drawing/2017/decorative" val="1"/>
              </a:ext>
            </a:extLst>
          </p:cNvPr>
          <p:cNvCxnSpPr>
            <a:cxnSpLocks/>
          </p:cNvCxnSpPr>
          <p:nvPr userDrawn="1"/>
        </p:nvCxnSpPr>
        <p:spPr>
          <a:xfrm flipH="1" flipV="1">
            <a:off x="0" y="-8148"/>
            <a:ext cx="3728809" cy="106292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7780591"/>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9307286"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DFD55-3C28-40EF-9E31-A92D2E4017FF}" type="slidenum">
              <a:rPr lang="en-US" smtClean="0"/>
              <a:t>‹#›</a:t>
            </a:fld>
            <a:endParaRPr lang="en-US"/>
          </a:p>
        </p:txBody>
      </p:sp>
    </p:spTree>
    <p:extLst>
      <p:ext uri="{BB962C8B-B14F-4D97-AF65-F5344CB8AC3E}">
        <p14:creationId xmlns:p14="http://schemas.microsoft.com/office/powerpoint/2010/main" val="2319061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9" r:id="rId3"/>
    <p:sldLayoutId id="2147483670" r:id="rId4"/>
    <p:sldLayoutId id="2147483651" r:id="rId5"/>
    <p:sldLayoutId id="2147483671" r:id="rId6"/>
    <p:sldLayoutId id="2147483672" r:id="rId7"/>
    <p:sldLayoutId id="2147483673" r:id="rId8"/>
    <p:sldLayoutId id="2147483664" r:id="rId9"/>
    <p:sldLayoutId id="2147483674" r:id="rId10"/>
    <p:sldLayoutId id="2147483653" r:id="rId11"/>
    <p:sldLayoutId id="2147483667" r:id="rId12"/>
    <p:sldLayoutId id="2147483665" r:id="rId13"/>
    <p:sldLayoutId id="2147483675" r:id="rId14"/>
    <p:sldLayoutId id="2147483676" r:id="rId15"/>
    <p:sldLayoutId id="2147483677" r:id="rId16"/>
    <p:sldLayoutId id="2147483678" r:id="rId17"/>
    <p:sldLayoutId id="2147483679" r:id="rId18"/>
    <p:sldLayoutId id="2147483680" r:id="rId19"/>
  </p:sldLayoutIdLst>
  <p:hf hdr="0" ftr="0" dt="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39.png"/><Relationship Id="rId18" Type="http://schemas.openxmlformats.org/officeDocument/2006/relationships/customXml" Target="../ink/ink8.xml"/><Relationship Id="rId3" Type="http://schemas.openxmlformats.org/officeDocument/2006/relationships/image" Target="../media/image34.JPG"/><Relationship Id="rId7" Type="http://schemas.openxmlformats.org/officeDocument/2006/relationships/image" Target="../media/image36.png"/><Relationship Id="rId12" Type="http://schemas.openxmlformats.org/officeDocument/2006/relationships/customXml" Target="../ink/ink5.xml"/><Relationship Id="rId17" Type="http://schemas.openxmlformats.org/officeDocument/2006/relationships/image" Target="../media/image41.png"/><Relationship Id="rId2" Type="http://schemas.openxmlformats.org/officeDocument/2006/relationships/notesSlide" Target="../notesSlides/notesSlide9.xml"/><Relationship Id="rId16" Type="http://schemas.openxmlformats.org/officeDocument/2006/relationships/customXml" Target="../ink/ink7.xml"/><Relationship Id="rId20" Type="http://schemas.openxmlformats.org/officeDocument/2006/relationships/image" Target="../media/image43.PNG"/><Relationship Id="rId1" Type="http://schemas.openxmlformats.org/officeDocument/2006/relationships/slideLayout" Target="../slideLayouts/slideLayout17.xml"/><Relationship Id="rId6" Type="http://schemas.openxmlformats.org/officeDocument/2006/relationships/customXml" Target="../ink/ink2.xml"/><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0.png"/><Relationship Id="rId10" Type="http://schemas.openxmlformats.org/officeDocument/2006/relationships/customXml" Target="../ink/ink4.xml"/><Relationship Id="rId19" Type="http://schemas.openxmlformats.org/officeDocument/2006/relationships/image" Target="../media/image42.png"/><Relationship Id="rId4" Type="http://schemas.openxmlformats.org/officeDocument/2006/relationships/customXml" Target="../ink/ink1.xml"/><Relationship Id="rId9" Type="http://schemas.openxmlformats.org/officeDocument/2006/relationships/image" Target="../media/image37.png"/><Relationship Id="rId14" Type="http://schemas.openxmlformats.org/officeDocument/2006/relationships/customXml" Target="../ink/ink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form.jotform.com/electionbuddy/2025-spring-go-team-declarations" TargetMode="External"/><Relationship Id="rId2" Type="http://schemas.openxmlformats.org/officeDocument/2006/relationships/image" Target="../media/image62.png"/><Relationship Id="rId1" Type="http://schemas.openxmlformats.org/officeDocument/2006/relationships/slideLayout" Target="../slideLayouts/slideLayout8.xml"/><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9.xml"/><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75451-6A4B-484B-9ED1-353CCE25B0F4}"/>
              </a:ext>
            </a:extLst>
          </p:cNvPr>
          <p:cNvSpPr>
            <a:spLocks noGrp="1"/>
          </p:cNvSpPr>
          <p:nvPr>
            <p:ph type="ctrTitle"/>
          </p:nvPr>
        </p:nvSpPr>
        <p:spPr>
          <a:xfrm>
            <a:off x="6441918" y="3329790"/>
            <a:ext cx="4941771" cy="3200400"/>
          </a:xfrm>
        </p:spPr>
        <p:txBody>
          <a:bodyPr anchor="ctr"/>
          <a:lstStyle/>
          <a:p>
            <a:r>
              <a:rPr lang="en-US"/>
              <a:t>FY26 Budget Feedback Meeting</a:t>
            </a:r>
          </a:p>
        </p:txBody>
      </p:sp>
    </p:spTree>
    <p:extLst>
      <p:ext uri="{BB962C8B-B14F-4D97-AF65-F5344CB8AC3E}">
        <p14:creationId xmlns:p14="http://schemas.microsoft.com/office/powerpoint/2010/main" val="2586058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615EE-134F-CEEE-5B4A-837A55AB6646}"/>
              </a:ext>
            </a:extLst>
          </p:cNvPr>
          <p:cNvSpPr>
            <a:spLocks noGrp="1"/>
          </p:cNvSpPr>
          <p:nvPr>
            <p:ph type="title"/>
          </p:nvPr>
        </p:nvSpPr>
        <p:spPr>
          <a:xfrm>
            <a:off x="447556" y="214468"/>
            <a:ext cx="7766285" cy="689993"/>
          </a:xfrm>
        </p:spPr>
        <p:txBody>
          <a:bodyPr/>
          <a:lstStyle/>
          <a:p>
            <a:r>
              <a:rPr lang="en-US"/>
              <a:t>FY 26 Budget Parameters</a:t>
            </a:r>
          </a:p>
        </p:txBody>
      </p:sp>
      <p:graphicFrame>
        <p:nvGraphicFramePr>
          <p:cNvPr id="5" name="Table 4">
            <a:extLst>
              <a:ext uri="{FF2B5EF4-FFF2-40B4-BE49-F238E27FC236}">
                <a16:creationId xmlns:a16="http://schemas.microsoft.com/office/drawing/2014/main" id="{76508E58-2531-A5A5-8144-93FAF20D5ECF}"/>
              </a:ext>
            </a:extLst>
          </p:cNvPr>
          <p:cNvGraphicFramePr>
            <a:graphicFrameLocks noGrp="1"/>
          </p:cNvGraphicFramePr>
          <p:nvPr/>
        </p:nvGraphicFramePr>
        <p:xfrm>
          <a:off x="986828" y="983679"/>
          <a:ext cx="9641940" cy="5252949"/>
        </p:xfrm>
        <a:graphic>
          <a:graphicData uri="http://schemas.openxmlformats.org/drawingml/2006/table">
            <a:tbl>
              <a:tblPr firstRow="1" bandRow="1">
                <a:tableStyleId>{5C22544A-7EE6-4342-B048-85BDC9FD1C3A}</a:tableStyleId>
              </a:tblPr>
              <a:tblGrid>
                <a:gridCol w="4820970">
                  <a:extLst>
                    <a:ext uri="{9D8B030D-6E8A-4147-A177-3AD203B41FA5}">
                      <a16:colId xmlns:a16="http://schemas.microsoft.com/office/drawing/2014/main" val="20000"/>
                    </a:ext>
                  </a:extLst>
                </a:gridCol>
                <a:gridCol w="4820970">
                  <a:extLst>
                    <a:ext uri="{9D8B030D-6E8A-4147-A177-3AD203B41FA5}">
                      <a16:colId xmlns:a16="http://schemas.microsoft.com/office/drawing/2014/main" val="20001"/>
                    </a:ext>
                  </a:extLst>
                </a:gridCol>
              </a:tblGrid>
              <a:tr h="594008">
                <a:tc>
                  <a:txBody>
                    <a:bodyPr/>
                    <a:lstStyle/>
                    <a:p>
                      <a:pPr algn="ctr"/>
                      <a:endParaRPr lang="en-US" sz="1750">
                        <a:latin typeface="Arial" panose="020B0604020202020204" pitchFamily="34" charset="0"/>
                        <a:cs typeface="Arial" panose="020B0604020202020204" pitchFamily="34" charset="0"/>
                      </a:endParaRPr>
                    </a:p>
                    <a:p>
                      <a:pPr algn="ctr"/>
                      <a:r>
                        <a:rPr lang="en-US" sz="1750">
                          <a:latin typeface="Arial" panose="020B0604020202020204" pitchFamily="34" charset="0"/>
                          <a:cs typeface="Arial" panose="020B0604020202020204" pitchFamily="34" charset="0"/>
                        </a:rPr>
                        <a:t>FY26 Ranked School Priorities</a:t>
                      </a:r>
                    </a:p>
                  </a:txBody>
                  <a:tcPr/>
                </a:tc>
                <a:tc>
                  <a:txBody>
                    <a:bodyPr/>
                    <a:lstStyle/>
                    <a:p>
                      <a:pPr algn="ctr"/>
                      <a:endParaRPr lang="en-US" sz="1750">
                        <a:latin typeface="Arial" panose="020B0604020202020204" pitchFamily="34" charset="0"/>
                        <a:cs typeface="Arial" panose="020B0604020202020204" pitchFamily="34" charset="0"/>
                      </a:endParaRPr>
                    </a:p>
                    <a:p>
                      <a:pPr algn="ctr"/>
                      <a:r>
                        <a:rPr lang="en-US" sz="1750">
                          <a:latin typeface="Arial" panose="020B0604020202020204" pitchFamily="34" charset="0"/>
                          <a:cs typeface="Arial" panose="020B0604020202020204" pitchFamily="34" charset="0"/>
                        </a:rPr>
                        <a:t>Rationale</a:t>
                      </a:r>
                    </a:p>
                  </a:txBody>
                  <a:tcPr/>
                </a:tc>
                <a:extLst>
                  <a:ext uri="{0D108BD9-81ED-4DB2-BD59-A6C34878D82A}">
                    <a16:rowId xmlns:a16="http://schemas.microsoft.com/office/drawing/2014/main" val="10000"/>
                  </a:ext>
                </a:extLst>
              </a:tr>
              <a:tr h="1354625">
                <a:tc>
                  <a:txBody>
                    <a:bodyPr/>
                    <a:lstStyle/>
                    <a:p>
                      <a:pPr algn="l"/>
                      <a:r>
                        <a:rPr lang="en-US" sz="1400" dirty="0"/>
                        <a:t>1) Attract and build capacity of talented and knowledgeable staff to meet school needs.</a:t>
                      </a:r>
                    </a:p>
                  </a:txBody>
                  <a:tcPr/>
                </a:tc>
                <a:tc>
                  <a:txBody>
                    <a:bodyPr/>
                    <a:lstStyle/>
                    <a:p>
                      <a:pPr algn="l"/>
                      <a:r>
                        <a:rPr lang="en-US" sz="1400" dirty="0"/>
                        <a:t>Recruiting and retaining highly skilled educators is key to a school’s success. Building staff capacity through ongoing professional development ensures that the school can adapt to evolving educational challenges and provide students with a top-notch learning experience.</a:t>
                      </a:r>
                    </a:p>
                  </a:txBody>
                  <a:tcPr/>
                </a:tc>
                <a:extLst>
                  <a:ext uri="{0D108BD9-81ED-4DB2-BD59-A6C34878D82A}">
                    <a16:rowId xmlns:a16="http://schemas.microsoft.com/office/drawing/2014/main" val="10001"/>
                  </a:ext>
                </a:extLst>
              </a:tr>
              <a:tr h="1101087">
                <a:tc>
                  <a:txBody>
                    <a:bodyPr/>
                    <a:lstStyle/>
                    <a:p>
                      <a:pPr algn="l"/>
                      <a:r>
                        <a:rPr lang="en-US" sz="1400" dirty="0"/>
                        <a:t>Ensure a safe and effective learning environment that encourages the use of an instructional framework to explicitly teach reading and math.</a:t>
                      </a:r>
                    </a:p>
                  </a:txBody>
                  <a:tcPr/>
                </a:tc>
                <a:tc>
                  <a:txBody>
                    <a:bodyPr/>
                    <a:lstStyle/>
                    <a:p>
                      <a:pPr algn="l"/>
                      <a:r>
                        <a:rPr lang="en-US" sz="1400" dirty="0"/>
                        <a:t>A safe and structured environment fosters student engagement and academic success. An instructional framework ensures consistency and effectiveness in teaching core subjects like reading and math, which are foundational to all areas of learning. </a:t>
                      </a:r>
                    </a:p>
                  </a:txBody>
                  <a:tcPr/>
                </a:tc>
                <a:extLst>
                  <a:ext uri="{0D108BD9-81ED-4DB2-BD59-A6C34878D82A}">
                    <a16:rowId xmlns:a16="http://schemas.microsoft.com/office/drawing/2014/main" val="10002"/>
                  </a:ext>
                </a:extLst>
              </a:tr>
              <a:tr h="2115244">
                <a:tc>
                  <a:txBody>
                    <a:bodyPr/>
                    <a:lstStyle/>
                    <a:p>
                      <a:pPr algn="l"/>
                      <a:r>
                        <a:rPr lang="en-US" sz="1400" dirty="0"/>
                        <a:t>Offer an academically challenging curriculum that prepares students for college and career readiness.</a:t>
                      </a:r>
                    </a:p>
                  </a:txBody>
                  <a:tcPr/>
                </a:tc>
                <a:tc>
                  <a:txBody>
                    <a:bodyPr/>
                    <a:lstStyle/>
                    <a:p>
                      <a:pPr algn="l"/>
                      <a:r>
                        <a:rPr lang="en-US" sz="1400" dirty="0"/>
                        <a:t>A challenging curriculum equips students with the skills and knowledge they need to succeed in higher education and future careers. </a:t>
                      </a:r>
                    </a:p>
                  </a:txBody>
                  <a:tcPr/>
                </a:tc>
                <a:extLst>
                  <a:ext uri="{0D108BD9-81ED-4DB2-BD59-A6C34878D82A}">
                    <a16:rowId xmlns:a16="http://schemas.microsoft.com/office/drawing/2014/main" val="10003"/>
                  </a:ext>
                </a:extLst>
              </a:tr>
            </a:tbl>
          </a:graphicData>
        </a:graphic>
      </p:graphicFrame>
      <p:sp>
        <p:nvSpPr>
          <p:cNvPr id="3" name="Slide Number Placeholder 2">
            <a:extLst>
              <a:ext uri="{FF2B5EF4-FFF2-40B4-BE49-F238E27FC236}">
                <a16:creationId xmlns:a16="http://schemas.microsoft.com/office/drawing/2014/main" id="{AEA22536-0713-83F3-8A46-71D87B30F3A6}"/>
              </a:ext>
            </a:extLst>
          </p:cNvPr>
          <p:cNvSpPr>
            <a:spLocks noGrp="1"/>
          </p:cNvSpPr>
          <p:nvPr>
            <p:ph type="sldNum" sz="quarter" idx="11"/>
          </p:nvPr>
        </p:nvSpPr>
        <p:spPr/>
        <p:txBody>
          <a:bodyPr/>
          <a:lstStyle/>
          <a:p>
            <a:fld id="{B5CEABB6-07DC-46E8-9B57-56EC44A396E5}" type="slidenum">
              <a:rPr lang="en-US" smtClean="0"/>
              <a:pPr/>
              <a:t>10</a:t>
            </a:fld>
            <a:endParaRPr lang="en-US"/>
          </a:p>
        </p:txBody>
      </p:sp>
      <p:sp>
        <p:nvSpPr>
          <p:cNvPr id="4" name="Footer Placeholder 6">
            <a:extLst>
              <a:ext uri="{FF2B5EF4-FFF2-40B4-BE49-F238E27FC236}">
                <a16:creationId xmlns:a16="http://schemas.microsoft.com/office/drawing/2014/main" id="{7A90A95A-0918-14FB-D22D-DE25A8D30AF9}"/>
              </a:ext>
            </a:extLst>
          </p:cNvPr>
          <p:cNvSpPr>
            <a:spLocks noGrp="1"/>
          </p:cNvSpPr>
          <p:nvPr>
            <p:ph type="ftr" sz="quarter" idx="3"/>
          </p:nvPr>
        </p:nvSpPr>
        <p:spPr>
          <a:xfrm>
            <a:off x="9866811" y="6447517"/>
            <a:ext cx="194566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FY26 Budget Allocation</a:t>
            </a:r>
            <a:endParaRPr lang="en-US" dirty="0"/>
          </a:p>
        </p:txBody>
      </p:sp>
    </p:spTree>
    <p:extLst>
      <p:ext uri="{BB962C8B-B14F-4D97-AF65-F5344CB8AC3E}">
        <p14:creationId xmlns:p14="http://schemas.microsoft.com/office/powerpoint/2010/main" val="490820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62748C9-82D6-A889-1780-80BF037913B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95EF603-FDB8-6EB8-D0EE-B86D0FCA408C}"/>
              </a:ext>
            </a:extLst>
          </p:cNvPr>
          <p:cNvSpPr>
            <a:spLocks noGrp="1"/>
          </p:cNvSpPr>
          <p:nvPr>
            <p:ph type="title"/>
          </p:nvPr>
        </p:nvSpPr>
        <p:spPr>
          <a:xfrm>
            <a:off x="719538" y="363375"/>
            <a:ext cx="9229531" cy="739868"/>
          </a:xfrm>
        </p:spPr>
        <p:txBody>
          <a:bodyPr/>
          <a:lstStyle/>
          <a:p>
            <a:r>
              <a:rPr lang="en-US"/>
              <a:t>(School Name) Strategic Plan</a:t>
            </a:r>
          </a:p>
        </p:txBody>
      </p:sp>
      <p:pic>
        <p:nvPicPr>
          <p:cNvPr id="2" name="Picture 1">
            <a:extLst>
              <a:ext uri="{FF2B5EF4-FFF2-40B4-BE49-F238E27FC236}">
                <a16:creationId xmlns:a16="http://schemas.microsoft.com/office/drawing/2014/main" id="{13D5CB70-F560-B9EE-E032-1369043BAA60}"/>
              </a:ext>
            </a:extLst>
          </p:cNvPr>
          <p:cNvPicPr>
            <a:picLocks noChangeAspect="1"/>
          </p:cNvPicPr>
          <p:nvPr/>
        </p:nvPicPr>
        <p:blipFill rotWithShape="1">
          <a:blip r:embed="rId3"/>
          <a:srcRect t="3328"/>
          <a:stretch/>
        </p:blipFill>
        <p:spPr>
          <a:xfrm>
            <a:off x="1621171" y="1340000"/>
            <a:ext cx="8327897" cy="5040922"/>
          </a:xfrm>
          <a:prstGeom prst="rect">
            <a:avLst/>
          </a:prstGeom>
        </p:spPr>
      </p:pic>
      <p:sp>
        <p:nvSpPr>
          <p:cNvPr id="3" name="TextBox 2">
            <a:extLst>
              <a:ext uri="{FF2B5EF4-FFF2-40B4-BE49-F238E27FC236}">
                <a16:creationId xmlns:a16="http://schemas.microsoft.com/office/drawing/2014/main" id="{1421D08F-EBE6-4EEA-B2F7-FDE588F6E5A3}"/>
              </a:ext>
            </a:extLst>
          </p:cNvPr>
          <p:cNvSpPr txBox="1"/>
          <p:nvPr/>
        </p:nvSpPr>
        <p:spPr>
          <a:xfrm rot="20164409">
            <a:off x="2326687" y="2873929"/>
            <a:ext cx="7081885" cy="1323439"/>
          </a:xfrm>
          <a:prstGeom prst="rect">
            <a:avLst/>
          </a:prstGeom>
          <a:solidFill>
            <a:schemeClr val="accent1">
              <a:lumMod val="60000"/>
              <a:lumOff val="40000"/>
            </a:schemeClr>
          </a:solidFill>
        </p:spPr>
        <p:txBody>
          <a:bodyPr wrap="square" lIns="91440" tIns="45720" rIns="91440" bIns="45720" rtlCol="0" anchor="t">
            <a:spAutoFit/>
          </a:bodyPr>
          <a:lstStyle/>
          <a:p>
            <a:pPr algn="ctr"/>
            <a:r>
              <a:rPr lang="en-US" sz="4000" b="1">
                <a:ln w="12700">
                  <a:solidFill>
                    <a:schemeClr val="tx1">
                      <a:lumMod val="50000"/>
                      <a:lumOff val="50000"/>
                    </a:schemeClr>
                  </a:solidFill>
                  <a:prstDash val="solid"/>
                </a:ln>
                <a:solidFill>
                  <a:srgbClr val="C00000"/>
                </a:solidFill>
                <a:latin typeface="Calibri"/>
                <a:ea typeface="Calibri"/>
                <a:cs typeface="Calibri"/>
              </a:rPr>
              <a:t>Insert Your School's FINAL, APPROVED Strategic Plan</a:t>
            </a:r>
            <a:endParaRPr lang="en-US" sz="4000" b="1">
              <a:ln w="12700">
                <a:solidFill>
                  <a:schemeClr val="tx1">
                    <a:lumMod val="50000"/>
                    <a:lumOff val="50000"/>
                  </a:schemeClr>
                </a:solidFill>
                <a:prstDash val="solid"/>
              </a:ln>
              <a:solidFill>
                <a:srgbClr val="C00000"/>
              </a:solidFill>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3672851F-B8E5-BE83-9571-DF1816FE502A}"/>
              </a:ext>
            </a:extLst>
          </p:cNvPr>
          <p:cNvSpPr>
            <a:spLocks noGrp="1"/>
          </p:cNvSpPr>
          <p:nvPr>
            <p:ph type="sldNum" sz="quarter" idx="11"/>
          </p:nvPr>
        </p:nvSpPr>
        <p:spPr/>
        <p:txBody>
          <a:bodyPr/>
          <a:lstStyle/>
          <a:p>
            <a:fld id="{B5CEABB6-07DC-46E8-9B57-56EC44A396E5}" type="slidenum">
              <a:rPr lang="en-US" smtClean="0"/>
              <a:pPr/>
              <a:t>11</a:t>
            </a:fld>
            <a:endParaRPr lang="en-US"/>
          </a:p>
        </p:txBody>
      </p:sp>
    </p:spTree>
    <p:extLst>
      <p:ext uri="{BB962C8B-B14F-4D97-AF65-F5344CB8AC3E}">
        <p14:creationId xmlns:p14="http://schemas.microsoft.com/office/powerpoint/2010/main" val="2050111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B6A01D7-8FA4-5D34-9FD8-B467520D4E76}"/>
              </a:ext>
            </a:extLst>
          </p:cNvPr>
          <p:cNvSpPr txBox="1">
            <a:spLocks/>
          </p:cNvSpPr>
          <p:nvPr/>
        </p:nvSpPr>
        <p:spPr>
          <a:xfrm>
            <a:off x="3647914" y="139338"/>
            <a:ext cx="6217066" cy="1929137"/>
          </a:xfrm>
          <a:prstGeom prst="rect">
            <a:avLst/>
          </a:prstGeom>
        </p:spPr>
        <p:txBody>
          <a:bodyPr vert="horz" lIns="68580" tIns="34290" rIns="68580" bIns="34290" rtlCol="0" anchor="ctr">
            <a:normAutofit lnSpcReduction="10000"/>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800" b="1" i="1" u="none" strike="noStrike" kern="1200" cap="none" spc="0" normalizeH="0" baseline="0" noProof="0">
                <a:ln>
                  <a:noFill/>
                </a:ln>
                <a:solidFill>
                  <a:prstClr val="black"/>
                </a:solidFill>
                <a:effectLst/>
                <a:uLnTx/>
                <a:uFillTx/>
                <a:latin typeface="Tenorite"/>
                <a:ea typeface="+mj-ea"/>
                <a:cs typeface="+mj-cs"/>
              </a:rPr>
              <a:t>(School Name) </a:t>
            </a:r>
            <a:r>
              <a:rPr kumimoji="0" lang="en-US" sz="4500" b="1" i="0" u="none" strike="noStrike" kern="1200" cap="none" spc="0" normalizeH="0" baseline="0" noProof="0">
                <a:ln>
                  <a:noFill/>
                </a:ln>
                <a:solidFill>
                  <a:srgbClr val="D47B22"/>
                </a:solidFill>
                <a:effectLst/>
                <a:uLnTx/>
                <a:uFillTx/>
                <a:latin typeface="Tenorite"/>
                <a:ea typeface="+mj-ea"/>
                <a:cs typeface="+mj-cs"/>
              </a:rPr>
              <a:t>Strategic Plan</a:t>
            </a: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a:ln>
                  <a:noFill/>
                </a:ln>
                <a:solidFill>
                  <a:srgbClr val="D47B22"/>
                </a:solidFill>
                <a:effectLst/>
                <a:uLnTx/>
                <a:uFillTx/>
                <a:latin typeface="Tenorite"/>
                <a:ea typeface="+mj-ea"/>
                <a:cs typeface="+mj-cs"/>
              </a:rPr>
              <a:t>Priority Ranking</a:t>
            </a:r>
          </a:p>
        </p:txBody>
      </p:sp>
      <p:sp>
        <p:nvSpPr>
          <p:cNvPr id="6" name="TextBox 5">
            <a:extLst>
              <a:ext uri="{FF2B5EF4-FFF2-40B4-BE49-F238E27FC236}">
                <a16:creationId xmlns:a16="http://schemas.microsoft.com/office/drawing/2014/main" id="{4DAF32C4-89EA-FD40-34E7-595997B7F1F5}"/>
              </a:ext>
            </a:extLst>
          </p:cNvPr>
          <p:cNvSpPr txBox="1"/>
          <p:nvPr/>
        </p:nvSpPr>
        <p:spPr>
          <a:xfrm>
            <a:off x="1876513" y="2465996"/>
            <a:ext cx="5614586" cy="300082"/>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Tx/>
              <a:buSzTx/>
              <a:buFont typeface="+mj-lt"/>
              <a:buAutoNum type="arabicPeriod"/>
              <a:tabLst/>
              <a:defRPr/>
            </a:pPr>
            <a:endParaRPr kumimoji="0" lang="en-US" sz="1350" b="1" i="0" u="none" strike="noStrike" kern="1200" cap="none" spc="0" normalizeH="0" baseline="0" noProof="0">
              <a:ln>
                <a:noFill/>
              </a:ln>
              <a:solidFill>
                <a:prstClr val="black"/>
              </a:solidFill>
              <a:effectLst/>
              <a:uLnTx/>
              <a:uFillTx/>
              <a:latin typeface="Tenorite"/>
              <a:ea typeface="+mn-ea"/>
              <a:cs typeface="+mn-cs"/>
            </a:endParaRPr>
          </a:p>
        </p:txBody>
      </p:sp>
      <p:sp>
        <p:nvSpPr>
          <p:cNvPr id="2" name="TextBox 1">
            <a:extLst>
              <a:ext uri="{FF2B5EF4-FFF2-40B4-BE49-F238E27FC236}">
                <a16:creationId xmlns:a16="http://schemas.microsoft.com/office/drawing/2014/main" id="{CC0C8B02-3910-1291-098C-2B2D7DFD639C}"/>
              </a:ext>
            </a:extLst>
          </p:cNvPr>
          <p:cNvSpPr txBox="1"/>
          <p:nvPr/>
        </p:nvSpPr>
        <p:spPr>
          <a:xfrm>
            <a:off x="4488646" y="1914677"/>
            <a:ext cx="4546854" cy="300082"/>
          </a:xfrm>
          <a:prstGeom prst="rect">
            <a:avLst/>
          </a:prstGeom>
          <a:noFill/>
        </p:spPr>
        <p:txBody>
          <a:bodyPr wrap="square" lIns="91440" tIns="45720" rIns="91440" bIns="45720" rtlCol="0" anchor="t">
            <a:spAutoFit/>
          </a:bodyPr>
          <a:lstStyle/>
          <a:p>
            <a:pPr algn="ctr" defTabSz="685800">
              <a:defRPr/>
            </a:pPr>
            <a:r>
              <a:rPr kumimoji="0" lang="en-US" sz="1350" b="0" i="0" u="none" strike="noStrike" kern="1200" cap="none" spc="0" normalizeH="0" baseline="0" noProof="0">
                <a:ln>
                  <a:noFill/>
                </a:ln>
                <a:solidFill>
                  <a:prstClr val="black"/>
                </a:solidFill>
                <a:effectLst/>
                <a:uLnTx/>
                <a:uFillTx/>
                <a:latin typeface="Tenorite"/>
                <a:ea typeface="+mn-ea"/>
                <a:cs typeface="+mn-cs"/>
              </a:rPr>
              <a:t>Insert the school’s </a:t>
            </a:r>
            <a:r>
              <a:rPr lang="en-US" sz="1350">
                <a:solidFill>
                  <a:prstClr val="black"/>
                </a:solidFill>
                <a:latin typeface="Tenorite"/>
              </a:rPr>
              <a:t>ranked priorities</a:t>
            </a:r>
            <a:r>
              <a:rPr kumimoji="0" lang="en-US" sz="1350" b="0" i="0" u="none" strike="noStrike" kern="1200" cap="none" spc="0" normalizeH="0" baseline="0" noProof="0">
                <a:ln>
                  <a:noFill/>
                </a:ln>
                <a:solidFill>
                  <a:prstClr val="black"/>
                </a:solidFill>
                <a:effectLst/>
                <a:uLnTx/>
                <a:uFillTx/>
                <a:latin typeface="Tenorite"/>
                <a:ea typeface="+mn-ea"/>
                <a:cs typeface="+mn-cs"/>
              </a:rPr>
              <a:t> from High to Low</a:t>
            </a:r>
          </a:p>
        </p:txBody>
      </p:sp>
      <p:sp>
        <p:nvSpPr>
          <p:cNvPr id="3" name="TextBox 2">
            <a:extLst>
              <a:ext uri="{FF2B5EF4-FFF2-40B4-BE49-F238E27FC236}">
                <a16:creationId xmlns:a16="http://schemas.microsoft.com/office/drawing/2014/main" id="{4952E0AB-8808-4E3B-A7F0-F54619698A17}"/>
              </a:ext>
            </a:extLst>
          </p:cNvPr>
          <p:cNvSpPr txBox="1"/>
          <p:nvPr/>
        </p:nvSpPr>
        <p:spPr>
          <a:xfrm>
            <a:off x="2381737" y="2741599"/>
            <a:ext cx="5244254" cy="300082"/>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Tx/>
              <a:buSzTx/>
              <a:buFont typeface="+mj-lt"/>
              <a:buAutoNum type="arabicPeriod"/>
              <a:tabLst/>
              <a:defRPr/>
            </a:pPr>
            <a:r>
              <a:rPr kumimoji="0" lang="en-US" sz="1350" b="0" i="0" u="none" strike="noStrike" kern="1200" cap="none" spc="0" normalizeH="0" baseline="0" noProof="0">
                <a:ln>
                  <a:noFill/>
                </a:ln>
                <a:solidFill>
                  <a:prstClr val="black"/>
                </a:solidFill>
                <a:effectLst/>
                <a:uLnTx/>
                <a:uFillTx/>
                <a:latin typeface="Tenorite"/>
                <a:ea typeface="+mn-ea"/>
                <a:cs typeface="+mn-cs"/>
              </a:rPr>
              <a:t> </a:t>
            </a:r>
          </a:p>
        </p:txBody>
      </p:sp>
      <p:sp>
        <p:nvSpPr>
          <p:cNvPr id="4" name="Arrow: Down 3">
            <a:extLst>
              <a:ext uri="{FF2B5EF4-FFF2-40B4-BE49-F238E27FC236}">
                <a16:creationId xmlns:a16="http://schemas.microsoft.com/office/drawing/2014/main" id="{6A78CE96-E5BA-EF3A-7B27-C48C2EC93A32}"/>
              </a:ext>
            </a:extLst>
          </p:cNvPr>
          <p:cNvSpPr/>
          <p:nvPr/>
        </p:nvSpPr>
        <p:spPr>
          <a:xfrm>
            <a:off x="3271367" y="2737104"/>
            <a:ext cx="377190" cy="2654046"/>
          </a:xfrm>
          <a:prstGeom prst="downArrow">
            <a:avLst/>
          </a:prstGeom>
          <a:solidFill>
            <a:schemeClr val="accent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enorite"/>
              <a:ea typeface="+mn-ea"/>
              <a:cs typeface="+mn-cs"/>
            </a:endParaRPr>
          </a:p>
        </p:txBody>
      </p:sp>
      <p:sp>
        <p:nvSpPr>
          <p:cNvPr id="7" name="TextBox 6">
            <a:extLst>
              <a:ext uri="{FF2B5EF4-FFF2-40B4-BE49-F238E27FC236}">
                <a16:creationId xmlns:a16="http://schemas.microsoft.com/office/drawing/2014/main" id="{4F5BC8D2-E0D2-48A1-071D-45B80C433627}"/>
              </a:ext>
            </a:extLst>
          </p:cNvPr>
          <p:cNvSpPr txBox="1"/>
          <p:nvPr/>
        </p:nvSpPr>
        <p:spPr>
          <a:xfrm>
            <a:off x="1719023" y="2554982"/>
            <a:ext cx="620683"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83A9"/>
                </a:solidFill>
                <a:effectLst/>
                <a:uLnTx/>
                <a:uFillTx/>
                <a:latin typeface="Tenorite"/>
                <a:ea typeface="+mn-ea"/>
                <a:cs typeface="+mn-cs"/>
              </a:rPr>
              <a:t>Higher</a:t>
            </a:r>
          </a:p>
        </p:txBody>
      </p:sp>
      <p:sp>
        <p:nvSpPr>
          <p:cNvPr id="8" name="TextBox 7">
            <a:extLst>
              <a:ext uri="{FF2B5EF4-FFF2-40B4-BE49-F238E27FC236}">
                <a16:creationId xmlns:a16="http://schemas.microsoft.com/office/drawing/2014/main" id="{602AA40D-00A5-285B-67A0-5260578C2903}"/>
              </a:ext>
            </a:extLst>
          </p:cNvPr>
          <p:cNvSpPr txBox="1"/>
          <p:nvPr/>
        </p:nvSpPr>
        <p:spPr>
          <a:xfrm>
            <a:off x="1737754" y="5452112"/>
            <a:ext cx="584071"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83A9"/>
                </a:solidFill>
                <a:effectLst/>
                <a:uLnTx/>
                <a:uFillTx/>
                <a:latin typeface="Tenorite"/>
                <a:ea typeface="+mn-ea"/>
                <a:cs typeface="+mn-cs"/>
              </a:rPr>
              <a:t>Lower</a:t>
            </a:r>
          </a:p>
        </p:txBody>
      </p:sp>
      <p:sp>
        <p:nvSpPr>
          <p:cNvPr id="13" name="TextBox 12">
            <a:extLst>
              <a:ext uri="{FF2B5EF4-FFF2-40B4-BE49-F238E27FC236}">
                <a16:creationId xmlns:a16="http://schemas.microsoft.com/office/drawing/2014/main" id="{C5E5B309-7235-FAE3-B5FD-D6D7261300CB}"/>
              </a:ext>
            </a:extLst>
          </p:cNvPr>
          <p:cNvSpPr txBox="1"/>
          <p:nvPr/>
        </p:nvSpPr>
        <p:spPr>
          <a:xfrm rot="20164409">
            <a:off x="2824527" y="3097449"/>
            <a:ext cx="7081885" cy="1323439"/>
          </a:xfrm>
          <a:prstGeom prst="rect">
            <a:avLst/>
          </a:prstGeom>
          <a:solidFill>
            <a:schemeClr val="accent1">
              <a:lumMod val="60000"/>
              <a:lumOff val="40000"/>
            </a:schemeClr>
          </a:solidFill>
        </p:spPr>
        <p:txBody>
          <a:bodyPr wrap="square" lIns="91440" tIns="45720" rIns="91440" bIns="45720" rtlCol="0" anchor="t">
            <a:spAutoFit/>
          </a:bodyPr>
          <a:lstStyle/>
          <a:p>
            <a:pPr algn="ctr"/>
            <a:r>
              <a:rPr lang="en-US" sz="4000" b="1">
                <a:ln w="12700">
                  <a:solidFill>
                    <a:schemeClr val="tx1">
                      <a:lumMod val="50000"/>
                      <a:lumOff val="50000"/>
                    </a:schemeClr>
                  </a:solidFill>
                  <a:prstDash val="solid"/>
                </a:ln>
                <a:solidFill>
                  <a:srgbClr val="C00000"/>
                </a:solidFill>
                <a:latin typeface="Calibri"/>
                <a:ea typeface="Calibri"/>
                <a:cs typeface="Calibri"/>
              </a:rPr>
              <a:t>Insert Your School's FINAL, APPROVED Ranked Priorities</a:t>
            </a:r>
            <a:endParaRPr lang="en-US" sz="4000" b="1">
              <a:ln w="12700">
                <a:solidFill>
                  <a:schemeClr val="tx1">
                    <a:lumMod val="50000"/>
                    <a:lumOff val="50000"/>
                  </a:schemeClr>
                </a:solidFill>
                <a:prstDash val="solid"/>
              </a:ln>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0972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615EE-134F-CEEE-5B4A-837A55AB6646}"/>
              </a:ext>
            </a:extLst>
          </p:cNvPr>
          <p:cNvSpPr>
            <a:spLocks noGrp="1"/>
          </p:cNvSpPr>
          <p:nvPr>
            <p:ph type="title"/>
          </p:nvPr>
        </p:nvSpPr>
        <p:spPr>
          <a:xfrm>
            <a:off x="447556" y="214468"/>
            <a:ext cx="7766285" cy="689993"/>
          </a:xfrm>
        </p:spPr>
        <p:txBody>
          <a:bodyPr/>
          <a:lstStyle/>
          <a:p>
            <a:r>
              <a:rPr lang="en-US"/>
              <a:t>FY 26 Budget Parameters</a:t>
            </a:r>
          </a:p>
        </p:txBody>
      </p:sp>
      <p:graphicFrame>
        <p:nvGraphicFramePr>
          <p:cNvPr id="5" name="Table 4">
            <a:extLst>
              <a:ext uri="{FF2B5EF4-FFF2-40B4-BE49-F238E27FC236}">
                <a16:creationId xmlns:a16="http://schemas.microsoft.com/office/drawing/2014/main" id="{76508E58-2531-A5A5-8144-93FAF20D5ECF}"/>
              </a:ext>
            </a:extLst>
          </p:cNvPr>
          <p:cNvGraphicFramePr>
            <a:graphicFrameLocks noGrp="1"/>
          </p:cNvGraphicFramePr>
          <p:nvPr/>
        </p:nvGraphicFramePr>
        <p:xfrm>
          <a:off x="1964016" y="983679"/>
          <a:ext cx="8046720" cy="5252949"/>
        </p:xfrm>
        <a:graphic>
          <a:graphicData uri="http://schemas.openxmlformats.org/drawingml/2006/table">
            <a:tbl>
              <a:tblPr firstRow="1" bandRow="1">
                <a:tableStyleId>{5C22544A-7EE6-4342-B048-85BDC9FD1C3A}</a:tableStyleId>
              </a:tblPr>
              <a:tblGrid>
                <a:gridCol w="4023360">
                  <a:extLst>
                    <a:ext uri="{9D8B030D-6E8A-4147-A177-3AD203B41FA5}">
                      <a16:colId xmlns:a16="http://schemas.microsoft.com/office/drawing/2014/main" val="20000"/>
                    </a:ext>
                  </a:extLst>
                </a:gridCol>
                <a:gridCol w="4023360">
                  <a:extLst>
                    <a:ext uri="{9D8B030D-6E8A-4147-A177-3AD203B41FA5}">
                      <a16:colId xmlns:a16="http://schemas.microsoft.com/office/drawing/2014/main" val="20001"/>
                    </a:ext>
                  </a:extLst>
                </a:gridCol>
              </a:tblGrid>
              <a:tr h="594008">
                <a:tc>
                  <a:txBody>
                    <a:bodyPr/>
                    <a:lstStyle/>
                    <a:p>
                      <a:pPr algn="ctr"/>
                      <a:endParaRPr lang="en-US" sz="1750">
                        <a:latin typeface="Arial" panose="020B0604020202020204" pitchFamily="34" charset="0"/>
                        <a:cs typeface="Arial" panose="020B0604020202020204" pitchFamily="34" charset="0"/>
                      </a:endParaRPr>
                    </a:p>
                    <a:p>
                      <a:pPr algn="ctr"/>
                      <a:r>
                        <a:rPr lang="en-US" sz="1750">
                          <a:latin typeface="Arial" panose="020B0604020202020204" pitchFamily="34" charset="0"/>
                          <a:cs typeface="Arial" panose="020B0604020202020204" pitchFamily="34" charset="0"/>
                        </a:rPr>
                        <a:t>FY26 Ranked School Priorities</a:t>
                      </a:r>
                    </a:p>
                  </a:txBody>
                  <a:tcPr/>
                </a:tc>
                <a:tc>
                  <a:txBody>
                    <a:bodyPr/>
                    <a:lstStyle/>
                    <a:p>
                      <a:pPr algn="ctr"/>
                      <a:endParaRPr lang="en-US" sz="1750">
                        <a:latin typeface="Arial" panose="020B0604020202020204" pitchFamily="34" charset="0"/>
                        <a:cs typeface="Arial" panose="020B0604020202020204" pitchFamily="34" charset="0"/>
                      </a:endParaRPr>
                    </a:p>
                    <a:p>
                      <a:pPr algn="ctr"/>
                      <a:r>
                        <a:rPr lang="en-US" sz="1750">
                          <a:latin typeface="Arial" panose="020B0604020202020204" pitchFamily="34" charset="0"/>
                          <a:cs typeface="Arial" panose="020B0604020202020204" pitchFamily="34" charset="0"/>
                        </a:rPr>
                        <a:t>Rationale</a:t>
                      </a:r>
                    </a:p>
                  </a:txBody>
                  <a:tcPr/>
                </a:tc>
                <a:extLst>
                  <a:ext uri="{0D108BD9-81ED-4DB2-BD59-A6C34878D82A}">
                    <a16:rowId xmlns:a16="http://schemas.microsoft.com/office/drawing/2014/main" val="10000"/>
                  </a:ext>
                </a:extLst>
              </a:tr>
              <a:tr h="1354625">
                <a:tc>
                  <a:txBody>
                    <a:bodyPr/>
                    <a:lstStyle/>
                    <a:p>
                      <a:pPr algn="ctr"/>
                      <a:r>
                        <a:rPr lang="en-US" sz="1750"/>
                        <a:t>Maintain lower class sizes in the primary years by funding parapros in 1</a:t>
                      </a:r>
                      <a:r>
                        <a:rPr lang="en-US" sz="1750" baseline="30000"/>
                        <a:t>st</a:t>
                      </a:r>
                      <a:r>
                        <a:rPr lang="en-US" sz="1750"/>
                        <a:t> and second grade</a:t>
                      </a:r>
                    </a:p>
                  </a:txBody>
                  <a:tcPr/>
                </a:tc>
                <a:tc>
                  <a:txBody>
                    <a:bodyPr/>
                    <a:lstStyle/>
                    <a:p>
                      <a:pPr algn="ctr"/>
                      <a:r>
                        <a:rPr lang="en-US" sz="1750"/>
                        <a:t>47%</a:t>
                      </a:r>
                      <a:r>
                        <a:rPr lang="en-US" sz="1750" baseline="0"/>
                        <a:t> mobility rate requires a great deal of teacher attention to students who enter our school throughout the year – many of which are below level. </a:t>
                      </a:r>
                      <a:endParaRPr lang="en-US" sz="1750"/>
                    </a:p>
                  </a:txBody>
                  <a:tcPr/>
                </a:tc>
                <a:extLst>
                  <a:ext uri="{0D108BD9-81ED-4DB2-BD59-A6C34878D82A}">
                    <a16:rowId xmlns:a16="http://schemas.microsoft.com/office/drawing/2014/main" val="10001"/>
                  </a:ext>
                </a:extLst>
              </a:tr>
              <a:tr h="1101087">
                <a:tc>
                  <a:txBody>
                    <a:bodyPr/>
                    <a:lstStyle/>
                    <a:p>
                      <a:pPr algn="ctr"/>
                      <a:r>
                        <a:rPr lang="en-US" sz="1750"/>
                        <a:t>Maximize wrap around services </a:t>
                      </a:r>
                      <a:r>
                        <a:rPr lang="en-US" sz="1750" err="1"/>
                        <a:t>ie</a:t>
                      </a:r>
                      <a:r>
                        <a:rPr lang="en-US" sz="1750"/>
                        <a:t>: Nurse, SSW, Counseling</a:t>
                      </a:r>
                    </a:p>
                  </a:txBody>
                  <a:tcPr/>
                </a:tc>
                <a:tc>
                  <a:txBody>
                    <a:bodyPr/>
                    <a:lstStyle/>
                    <a:p>
                      <a:pPr algn="ctr"/>
                      <a:r>
                        <a:rPr lang="en-US" sz="1750"/>
                        <a:t>This continues to be a need for our students, but we need to look closely at maximizing our budget to make this work. </a:t>
                      </a:r>
                    </a:p>
                  </a:txBody>
                  <a:tcPr/>
                </a:tc>
                <a:extLst>
                  <a:ext uri="{0D108BD9-81ED-4DB2-BD59-A6C34878D82A}">
                    <a16:rowId xmlns:a16="http://schemas.microsoft.com/office/drawing/2014/main" val="10002"/>
                  </a:ext>
                </a:extLst>
              </a:tr>
              <a:tr h="2115244">
                <a:tc>
                  <a:txBody>
                    <a:bodyPr/>
                    <a:lstStyle/>
                    <a:p>
                      <a:pPr algn="ctr"/>
                      <a:r>
                        <a:rPr lang="en-US" sz="1750"/>
                        <a:t>Increase</a:t>
                      </a:r>
                      <a:r>
                        <a:rPr lang="en-US" sz="1750" baseline="0"/>
                        <a:t> Reading/</a:t>
                      </a:r>
                      <a:r>
                        <a:rPr lang="en-US" sz="1750" baseline="0" err="1"/>
                        <a:t>Lexiles</a:t>
                      </a:r>
                      <a:r>
                        <a:rPr lang="en-US" sz="1750" baseline="0"/>
                        <a:t> and writing of 3</a:t>
                      </a:r>
                      <a:r>
                        <a:rPr lang="en-US" sz="1750" baseline="30000"/>
                        <a:t>rd</a:t>
                      </a:r>
                      <a:r>
                        <a:rPr lang="en-US" sz="1750" baseline="0"/>
                        <a:t> – 5</a:t>
                      </a:r>
                      <a:r>
                        <a:rPr lang="en-US" sz="1750" baseline="30000"/>
                        <a:t>th</a:t>
                      </a:r>
                      <a:r>
                        <a:rPr lang="en-US" sz="1750" baseline="0"/>
                        <a:t> grade students.  How can we restructure our program to achieve this? </a:t>
                      </a:r>
                      <a:endParaRPr lang="en-US" sz="1750"/>
                    </a:p>
                  </a:txBody>
                  <a:tcPr/>
                </a:tc>
                <a:tc>
                  <a:txBody>
                    <a:bodyPr/>
                    <a:lstStyle/>
                    <a:p>
                      <a:pPr algn="ctr"/>
                      <a:r>
                        <a:rPr lang="en-US" sz="1750"/>
                        <a:t>Data indicates that students who have been with us for more than one year have greater</a:t>
                      </a:r>
                      <a:r>
                        <a:rPr lang="en-US" sz="1750" baseline="0"/>
                        <a:t> performance levels than students who are transient.  With 47% of our students coming and going, there is a need to target these students.</a:t>
                      </a:r>
                      <a:endParaRPr lang="en-US" sz="1750"/>
                    </a:p>
                  </a:txBody>
                  <a:tcPr/>
                </a:tc>
                <a:extLst>
                  <a:ext uri="{0D108BD9-81ED-4DB2-BD59-A6C34878D82A}">
                    <a16:rowId xmlns:a16="http://schemas.microsoft.com/office/drawing/2014/main" val="10003"/>
                  </a:ext>
                </a:extLst>
              </a:tr>
            </a:tbl>
          </a:graphicData>
        </a:graphic>
      </p:graphicFrame>
      <p:sp>
        <p:nvSpPr>
          <p:cNvPr id="7" name="TextBox 6">
            <a:extLst>
              <a:ext uri="{FF2B5EF4-FFF2-40B4-BE49-F238E27FC236}">
                <a16:creationId xmlns:a16="http://schemas.microsoft.com/office/drawing/2014/main" id="{7A71DDFB-F674-79D9-51E3-2A0788BD72B4}"/>
              </a:ext>
            </a:extLst>
          </p:cNvPr>
          <p:cNvSpPr txBox="1"/>
          <p:nvPr/>
        </p:nvSpPr>
        <p:spPr>
          <a:xfrm>
            <a:off x="2181264" y="2006467"/>
            <a:ext cx="7572718" cy="2554545"/>
          </a:xfrm>
          <a:prstGeom prst="rect">
            <a:avLst/>
          </a:prstGeom>
          <a:solidFill>
            <a:srgbClr val="F3CF45">
              <a:lumMod val="40000"/>
              <a:lumOff val="60000"/>
            </a:srgbClr>
          </a:solidFill>
          <a:ln w="28575">
            <a:solidFill>
              <a:srgbClr val="FF0000"/>
            </a:solidFill>
          </a:ln>
        </p:spPr>
        <p:txBody>
          <a:bodyPr wrap="square" lIns="91440" tIns="45720" rIns="91440" bIns="45720" rtlCol="0" anchor="t">
            <a:spAutoFit/>
          </a:bodyPr>
          <a:lstStyle/>
          <a:p>
            <a:pPr algn="ctr"/>
            <a:r>
              <a:rPr lang="en-US" sz="3200" kern="0">
                <a:solidFill>
                  <a:srgbClr val="FF0000"/>
                </a:solidFill>
                <a:latin typeface="Arial Black"/>
              </a:rPr>
              <a:t>Example: Before Presenting to your GO Team: </a:t>
            </a:r>
            <a:endParaRPr lang="en-US" sz="3200">
              <a:solidFill>
                <a:srgbClr val="000000"/>
              </a:solidFill>
              <a:latin typeface="Tenorite"/>
            </a:endParaRPr>
          </a:p>
          <a:p>
            <a:pPr algn="ctr"/>
            <a:r>
              <a:rPr lang="en-US" sz="3200" kern="0">
                <a:solidFill>
                  <a:srgbClr val="A92A91"/>
                </a:solidFill>
                <a:latin typeface="Arial Black"/>
              </a:rPr>
              <a:t>Update with Your Team's </a:t>
            </a:r>
            <a:endParaRPr lang="en-US" sz="3200">
              <a:solidFill>
                <a:srgbClr val="000000"/>
              </a:solidFill>
              <a:latin typeface="Tenorite"/>
            </a:endParaRPr>
          </a:p>
          <a:p>
            <a:pPr algn="ctr"/>
            <a:r>
              <a:rPr lang="en-US" sz="3200" kern="0">
                <a:solidFill>
                  <a:srgbClr val="A92A91"/>
                </a:solidFill>
                <a:latin typeface="Arial Black"/>
              </a:rPr>
              <a:t>Priorities and Rationale</a:t>
            </a:r>
          </a:p>
          <a:p>
            <a:pPr algn="ctr"/>
            <a:r>
              <a:rPr lang="en-US" sz="3200" kern="0">
                <a:solidFill>
                  <a:srgbClr val="A92A91"/>
                </a:solidFill>
                <a:latin typeface="Arial Black"/>
              </a:rPr>
              <a:t>Use as many slides as necessary</a:t>
            </a:r>
            <a:endParaRPr lang="en-US" sz="3200"/>
          </a:p>
        </p:txBody>
      </p:sp>
      <p:sp>
        <p:nvSpPr>
          <p:cNvPr id="3" name="Slide Number Placeholder 2">
            <a:extLst>
              <a:ext uri="{FF2B5EF4-FFF2-40B4-BE49-F238E27FC236}">
                <a16:creationId xmlns:a16="http://schemas.microsoft.com/office/drawing/2014/main" id="{AEA22536-0713-83F3-8A46-71D87B30F3A6}"/>
              </a:ext>
            </a:extLst>
          </p:cNvPr>
          <p:cNvSpPr>
            <a:spLocks noGrp="1"/>
          </p:cNvSpPr>
          <p:nvPr>
            <p:ph type="sldNum" sz="quarter" idx="11"/>
          </p:nvPr>
        </p:nvSpPr>
        <p:spPr/>
        <p:txBody>
          <a:bodyPr/>
          <a:lstStyle/>
          <a:p>
            <a:fld id="{B5CEABB6-07DC-46E8-9B57-56EC44A396E5}" type="slidenum">
              <a:rPr lang="en-US" smtClean="0"/>
              <a:pPr/>
              <a:t>13</a:t>
            </a:fld>
            <a:endParaRPr lang="en-US"/>
          </a:p>
        </p:txBody>
      </p:sp>
      <p:sp>
        <p:nvSpPr>
          <p:cNvPr id="4" name="Footer Placeholder 6">
            <a:extLst>
              <a:ext uri="{FF2B5EF4-FFF2-40B4-BE49-F238E27FC236}">
                <a16:creationId xmlns:a16="http://schemas.microsoft.com/office/drawing/2014/main" id="{7A90A95A-0918-14FB-D22D-DE25A8D30AF9}"/>
              </a:ext>
            </a:extLst>
          </p:cNvPr>
          <p:cNvSpPr>
            <a:spLocks noGrp="1"/>
          </p:cNvSpPr>
          <p:nvPr>
            <p:ph type="ftr" sz="quarter" idx="4294967295"/>
          </p:nvPr>
        </p:nvSpPr>
        <p:spPr>
          <a:xfrm>
            <a:off x="9866811" y="6447517"/>
            <a:ext cx="1945661" cy="365125"/>
          </a:xfrm>
          <a:prstGeom prst="rect">
            <a:avLst/>
          </a:prstGeom>
        </p:spPr>
        <p:txBody>
          <a:bodyPr vert="horz" lIns="91440" tIns="45720" rIns="91440" bIns="45720" rtlCol="0" anchor="ctr"/>
          <a:lstStyle>
            <a:lvl1pPr algn="r">
              <a:defRPr sz="1200">
                <a:solidFill>
                  <a:schemeClr val="tx1">
                    <a:tint val="82000"/>
                  </a:schemeClr>
                </a:solidFill>
              </a:defRPr>
            </a:lvl1pPr>
          </a:lstStyle>
          <a:p>
            <a:r>
              <a:rPr lang="en-US"/>
              <a:t>FY26 Budget Allocation</a:t>
            </a:r>
          </a:p>
        </p:txBody>
      </p:sp>
    </p:spTree>
    <p:extLst>
      <p:ext uri="{BB962C8B-B14F-4D97-AF65-F5344CB8AC3E}">
        <p14:creationId xmlns:p14="http://schemas.microsoft.com/office/powerpoint/2010/main" val="2438223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D0C0951-B3A2-A75F-F902-082081C459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C2241D-CC3C-79F6-6CD6-8413F5861D9F}"/>
              </a:ext>
            </a:extLst>
          </p:cNvPr>
          <p:cNvSpPr>
            <a:spLocks noGrp="1"/>
          </p:cNvSpPr>
          <p:nvPr>
            <p:ph type="title"/>
          </p:nvPr>
        </p:nvSpPr>
        <p:spPr>
          <a:xfrm>
            <a:off x="447556" y="214468"/>
            <a:ext cx="7766285" cy="689993"/>
          </a:xfrm>
        </p:spPr>
        <p:txBody>
          <a:bodyPr/>
          <a:lstStyle/>
          <a:p>
            <a:r>
              <a:rPr lang="en-US"/>
              <a:t>FY 26 Budget Parameters</a:t>
            </a:r>
          </a:p>
        </p:txBody>
      </p:sp>
      <p:graphicFrame>
        <p:nvGraphicFramePr>
          <p:cNvPr id="5" name="Table 4">
            <a:extLst>
              <a:ext uri="{FF2B5EF4-FFF2-40B4-BE49-F238E27FC236}">
                <a16:creationId xmlns:a16="http://schemas.microsoft.com/office/drawing/2014/main" id="{FFD38A30-A3E6-E655-BC7B-DE76F0CF2B99}"/>
              </a:ext>
            </a:extLst>
          </p:cNvPr>
          <p:cNvGraphicFramePr>
            <a:graphicFrameLocks noGrp="1"/>
          </p:cNvGraphicFramePr>
          <p:nvPr/>
        </p:nvGraphicFramePr>
        <p:xfrm>
          <a:off x="1964016" y="983679"/>
          <a:ext cx="8046720" cy="5252949"/>
        </p:xfrm>
        <a:graphic>
          <a:graphicData uri="http://schemas.openxmlformats.org/drawingml/2006/table">
            <a:tbl>
              <a:tblPr firstRow="1" bandRow="1">
                <a:tableStyleId>{5C22544A-7EE6-4342-B048-85BDC9FD1C3A}</a:tableStyleId>
              </a:tblPr>
              <a:tblGrid>
                <a:gridCol w="4023360">
                  <a:extLst>
                    <a:ext uri="{9D8B030D-6E8A-4147-A177-3AD203B41FA5}">
                      <a16:colId xmlns:a16="http://schemas.microsoft.com/office/drawing/2014/main" val="20000"/>
                    </a:ext>
                  </a:extLst>
                </a:gridCol>
                <a:gridCol w="4023360">
                  <a:extLst>
                    <a:ext uri="{9D8B030D-6E8A-4147-A177-3AD203B41FA5}">
                      <a16:colId xmlns:a16="http://schemas.microsoft.com/office/drawing/2014/main" val="20001"/>
                    </a:ext>
                  </a:extLst>
                </a:gridCol>
              </a:tblGrid>
              <a:tr h="594008">
                <a:tc>
                  <a:txBody>
                    <a:bodyPr/>
                    <a:lstStyle/>
                    <a:p>
                      <a:pPr algn="ctr"/>
                      <a:endParaRPr lang="en-US" sz="1750">
                        <a:latin typeface="Arial" panose="020B0604020202020204" pitchFamily="34" charset="0"/>
                        <a:cs typeface="Arial" panose="020B0604020202020204" pitchFamily="34" charset="0"/>
                      </a:endParaRPr>
                    </a:p>
                    <a:p>
                      <a:pPr algn="ctr"/>
                      <a:r>
                        <a:rPr lang="en-US" sz="1750">
                          <a:latin typeface="Arial" panose="020B0604020202020204" pitchFamily="34" charset="0"/>
                          <a:cs typeface="Arial" panose="020B0604020202020204" pitchFamily="34" charset="0"/>
                        </a:rPr>
                        <a:t>FY26 Ranked School Priorities</a:t>
                      </a:r>
                    </a:p>
                  </a:txBody>
                  <a:tcPr/>
                </a:tc>
                <a:tc>
                  <a:txBody>
                    <a:bodyPr/>
                    <a:lstStyle/>
                    <a:p>
                      <a:pPr algn="ctr"/>
                      <a:endParaRPr lang="en-US" sz="1750">
                        <a:latin typeface="Arial" panose="020B0604020202020204" pitchFamily="34" charset="0"/>
                        <a:cs typeface="Arial" panose="020B0604020202020204" pitchFamily="34" charset="0"/>
                      </a:endParaRPr>
                    </a:p>
                    <a:p>
                      <a:pPr algn="ctr"/>
                      <a:r>
                        <a:rPr lang="en-US" sz="1750">
                          <a:latin typeface="Arial" panose="020B0604020202020204" pitchFamily="34" charset="0"/>
                          <a:cs typeface="Arial" panose="020B0604020202020204" pitchFamily="34" charset="0"/>
                        </a:rPr>
                        <a:t>Rationale</a:t>
                      </a:r>
                    </a:p>
                  </a:txBody>
                  <a:tcPr/>
                </a:tc>
                <a:extLst>
                  <a:ext uri="{0D108BD9-81ED-4DB2-BD59-A6C34878D82A}">
                    <a16:rowId xmlns:a16="http://schemas.microsoft.com/office/drawing/2014/main" val="10000"/>
                  </a:ext>
                </a:extLst>
              </a:tr>
              <a:tr h="1354625">
                <a:tc>
                  <a:txBody>
                    <a:bodyPr/>
                    <a:lstStyle/>
                    <a:p>
                      <a:pPr algn="ctr"/>
                      <a:r>
                        <a:rPr lang="en-US" sz="1750"/>
                        <a:t>Maintain lower class sizes in the primary years by funding parapros in 1</a:t>
                      </a:r>
                      <a:r>
                        <a:rPr lang="en-US" sz="1750" baseline="30000"/>
                        <a:t>st</a:t>
                      </a:r>
                      <a:r>
                        <a:rPr lang="en-US" sz="1750"/>
                        <a:t> and second grade</a:t>
                      </a:r>
                    </a:p>
                  </a:txBody>
                  <a:tcPr/>
                </a:tc>
                <a:tc>
                  <a:txBody>
                    <a:bodyPr/>
                    <a:lstStyle/>
                    <a:p>
                      <a:pPr algn="ctr"/>
                      <a:r>
                        <a:rPr lang="en-US" sz="1750"/>
                        <a:t>47%</a:t>
                      </a:r>
                      <a:r>
                        <a:rPr lang="en-US" sz="1750" baseline="0"/>
                        <a:t> mobility rate requires a great deal of teacher attention to students who enter our school throughout the year – many of which are below level. </a:t>
                      </a:r>
                      <a:endParaRPr lang="en-US" sz="1750"/>
                    </a:p>
                  </a:txBody>
                  <a:tcPr/>
                </a:tc>
                <a:extLst>
                  <a:ext uri="{0D108BD9-81ED-4DB2-BD59-A6C34878D82A}">
                    <a16:rowId xmlns:a16="http://schemas.microsoft.com/office/drawing/2014/main" val="10001"/>
                  </a:ext>
                </a:extLst>
              </a:tr>
              <a:tr h="1101087">
                <a:tc>
                  <a:txBody>
                    <a:bodyPr/>
                    <a:lstStyle/>
                    <a:p>
                      <a:pPr algn="ctr"/>
                      <a:r>
                        <a:rPr lang="en-US" sz="1750"/>
                        <a:t>Maximize wrap around services </a:t>
                      </a:r>
                      <a:r>
                        <a:rPr lang="en-US" sz="1750" err="1"/>
                        <a:t>ie</a:t>
                      </a:r>
                      <a:r>
                        <a:rPr lang="en-US" sz="1750"/>
                        <a:t>: Nurse, SSW, Counseling</a:t>
                      </a:r>
                    </a:p>
                  </a:txBody>
                  <a:tcPr/>
                </a:tc>
                <a:tc>
                  <a:txBody>
                    <a:bodyPr/>
                    <a:lstStyle/>
                    <a:p>
                      <a:pPr algn="ctr"/>
                      <a:r>
                        <a:rPr lang="en-US" sz="1750"/>
                        <a:t>This continues to be a need for our students, but we need to look closely at maximizing our budget to make this work. </a:t>
                      </a:r>
                    </a:p>
                  </a:txBody>
                  <a:tcPr/>
                </a:tc>
                <a:extLst>
                  <a:ext uri="{0D108BD9-81ED-4DB2-BD59-A6C34878D82A}">
                    <a16:rowId xmlns:a16="http://schemas.microsoft.com/office/drawing/2014/main" val="10002"/>
                  </a:ext>
                </a:extLst>
              </a:tr>
              <a:tr h="2115244">
                <a:tc>
                  <a:txBody>
                    <a:bodyPr/>
                    <a:lstStyle/>
                    <a:p>
                      <a:pPr algn="ctr"/>
                      <a:r>
                        <a:rPr lang="en-US" sz="1750"/>
                        <a:t>Increase</a:t>
                      </a:r>
                      <a:r>
                        <a:rPr lang="en-US" sz="1750" baseline="0"/>
                        <a:t> Reading/</a:t>
                      </a:r>
                      <a:r>
                        <a:rPr lang="en-US" sz="1750" baseline="0" err="1"/>
                        <a:t>Lexiles</a:t>
                      </a:r>
                      <a:r>
                        <a:rPr lang="en-US" sz="1750" baseline="0"/>
                        <a:t> and writing of 3</a:t>
                      </a:r>
                      <a:r>
                        <a:rPr lang="en-US" sz="1750" baseline="30000"/>
                        <a:t>rd</a:t>
                      </a:r>
                      <a:r>
                        <a:rPr lang="en-US" sz="1750" baseline="0"/>
                        <a:t> – 5</a:t>
                      </a:r>
                      <a:r>
                        <a:rPr lang="en-US" sz="1750" baseline="30000"/>
                        <a:t>th</a:t>
                      </a:r>
                      <a:r>
                        <a:rPr lang="en-US" sz="1750" baseline="0"/>
                        <a:t> grade students.  How can we restructure our program to achieve this? </a:t>
                      </a:r>
                      <a:endParaRPr lang="en-US" sz="1750"/>
                    </a:p>
                  </a:txBody>
                  <a:tcPr/>
                </a:tc>
                <a:tc>
                  <a:txBody>
                    <a:bodyPr/>
                    <a:lstStyle/>
                    <a:p>
                      <a:pPr algn="ctr"/>
                      <a:r>
                        <a:rPr lang="en-US" sz="1750"/>
                        <a:t>Data indicates that students who have been with us for more than one year have greater</a:t>
                      </a:r>
                      <a:r>
                        <a:rPr lang="en-US" sz="1750" baseline="0"/>
                        <a:t> performance levels than students who are transient.  With 47% of our students coming and going, there is a need to target these students.</a:t>
                      </a:r>
                      <a:endParaRPr lang="en-US" sz="1750"/>
                    </a:p>
                  </a:txBody>
                  <a:tcPr/>
                </a:tc>
                <a:extLst>
                  <a:ext uri="{0D108BD9-81ED-4DB2-BD59-A6C34878D82A}">
                    <a16:rowId xmlns:a16="http://schemas.microsoft.com/office/drawing/2014/main" val="10003"/>
                  </a:ext>
                </a:extLst>
              </a:tr>
            </a:tbl>
          </a:graphicData>
        </a:graphic>
      </p:graphicFrame>
      <p:sp>
        <p:nvSpPr>
          <p:cNvPr id="7" name="TextBox 6">
            <a:extLst>
              <a:ext uri="{FF2B5EF4-FFF2-40B4-BE49-F238E27FC236}">
                <a16:creationId xmlns:a16="http://schemas.microsoft.com/office/drawing/2014/main" id="{9B7527C7-E224-E28A-7DF5-37ABB53C5205}"/>
              </a:ext>
            </a:extLst>
          </p:cNvPr>
          <p:cNvSpPr txBox="1"/>
          <p:nvPr/>
        </p:nvSpPr>
        <p:spPr>
          <a:xfrm>
            <a:off x="2181264" y="2006467"/>
            <a:ext cx="7572718" cy="2554545"/>
          </a:xfrm>
          <a:prstGeom prst="rect">
            <a:avLst/>
          </a:prstGeom>
          <a:solidFill>
            <a:srgbClr val="F3CF45">
              <a:lumMod val="40000"/>
              <a:lumOff val="60000"/>
            </a:srgbClr>
          </a:solidFill>
          <a:ln w="28575">
            <a:solidFill>
              <a:srgbClr val="FF0000"/>
            </a:solidFill>
          </a:ln>
        </p:spPr>
        <p:txBody>
          <a:bodyPr wrap="square" lIns="91440" tIns="45720" rIns="91440" bIns="45720" rtlCol="0" anchor="t">
            <a:spAutoFit/>
          </a:bodyPr>
          <a:lstStyle/>
          <a:p>
            <a:pPr algn="ctr"/>
            <a:r>
              <a:rPr lang="en-US" sz="3200" kern="0">
                <a:solidFill>
                  <a:srgbClr val="FF0000"/>
                </a:solidFill>
                <a:latin typeface="Arial Black"/>
              </a:rPr>
              <a:t>Example: Before Presenting to your GO Team: </a:t>
            </a:r>
            <a:endParaRPr lang="en-US" sz="3200">
              <a:solidFill>
                <a:srgbClr val="000000"/>
              </a:solidFill>
              <a:latin typeface="Tenorite"/>
            </a:endParaRPr>
          </a:p>
          <a:p>
            <a:pPr algn="ctr"/>
            <a:r>
              <a:rPr lang="en-US" sz="3200" kern="0">
                <a:solidFill>
                  <a:srgbClr val="A92A91"/>
                </a:solidFill>
                <a:latin typeface="Arial Black"/>
              </a:rPr>
              <a:t>Update with Your Team's </a:t>
            </a:r>
            <a:endParaRPr lang="en-US" sz="3200">
              <a:solidFill>
                <a:srgbClr val="000000"/>
              </a:solidFill>
              <a:latin typeface="Tenorite"/>
            </a:endParaRPr>
          </a:p>
          <a:p>
            <a:pPr algn="ctr"/>
            <a:r>
              <a:rPr lang="en-US" sz="3200" kern="0">
                <a:solidFill>
                  <a:srgbClr val="A92A91"/>
                </a:solidFill>
                <a:latin typeface="Arial Black"/>
              </a:rPr>
              <a:t>Priorities and Rationale</a:t>
            </a:r>
          </a:p>
          <a:p>
            <a:pPr algn="ctr"/>
            <a:r>
              <a:rPr lang="en-US" sz="3200" kern="0">
                <a:solidFill>
                  <a:srgbClr val="A92A91"/>
                </a:solidFill>
                <a:latin typeface="Arial Black"/>
              </a:rPr>
              <a:t>Use as many slides as necessary</a:t>
            </a:r>
            <a:endParaRPr lang="en-US" sz="3200"/>
          </a:p>
        </p:txBody>
      </p:sp>
      <p:sp>
        <p:nvSpPr>
          <p:cNvPr id="3" name="Slide Number Placeholder 2">
            <a:extLst>
              <a:ext uri="{FF2B5EF4-FFF2-40B4-BE49-F238E27FC236}">
                <a16:creationId xmlns:a16="http://schemas.microsoft.com/office/drawing/2014/main" id="{B47FCCE2-DCF1-C559-49DD-2F9FA7E6EFB4}"/>
              </a:ext>
            </a:extLst>
          </p:cNvPr>
          <p:cNvSpPr>
            <a:spLocks noGrp="1"/>
          </p:cNvSpPr>
          <p:nvPr>
            <p:ph type="sldNum" sz="quarter" idx="11"/>
          </p:nvPr>
        </p:nvSpPr>
        <p:spPr/>
        <p:txBody>
          <a:bodyPr/>
          <a:lstStyle/>
          <a:p>
            <a:fld id="{B5CEABB6-07DC-46E8-9B57-56EC44A396E5}" type="slidenum">
              <a:rPr lang="en-US" smtClean="0"/>
              <a:pPr/>
              <a:t>14</a:t>
            </a:fld>
            <a:endParaRPr lang="en-US"/>
          </a:p>
        </p:txBody>
      </p:sp>
      <p:sp>
        <p:nvSpPr>
          <p:cNvPr id="4" name="Footer Placeholder 6">
            <a:extLst>
              <a:ext uri="{FF2B5EF4-FFF2-40B4-BE49-F238E27FC236}">
                <a16:creationId xmlns:a16="http://schemas.microsoft.com/office/drawing/2014/main" id="{4AF11D3D-2ED7-AE8B-B014-59E8364ED56F}"/>
              </a:ext>
            </a:extLst>
          </p:cNvPr>
          <p:cNvSpPr>
            <a:spLocks noGrp="1"/>
          </p:cNvSpPr>
          <p:nvPr>
            <p:ph type="ftr" sz="quarter" idx="4294967295"/>
          </p:nvPr>
        </p:nvSpPr>
        <p:spPr>
          <a:xfrm>
            <a:off x="9866811" y="6447517"/>
            <a:ext cx="1945661" cy="365125"/>
          </a:xfrm>
          <a:prstGeom prst="rect">
            <a:avLst/>
          </a:prstGeom>
        </p:spPr>
        <p:txBody>
          <a:bodyPr vert="horz" lIns="91440" tIns="45720" rIns="91440" bIns="45720" rtlCol="0" anchor="ctr"/>
          <a:lstStyle>
            <a:lvl1pPr algn="r">
              <a:defRPr sz="1200">
                <a:solidFill>
                  <a:schemeClr val="tx1">
                    <a:tint val="82000"/>
                  </a:schemeClr>
                </a:solidFill>
              </a:defRPr>
            </a:lvl1pPr>
          </a:lstStyle>
          <a:p>
            <a:r>
              <a:rPr lang="en-US"/>
              <a:t>FY26 Budget Allocation</a:t>
            </a:r>
          </a:p>
        </p:txBody>
      </p:sp>
    </p:spTree>
    <p:extLst>
      <p:ext uri="{BB962C8B-B14F-4D97-AF65-F5344CB8AC3E}">
        <p14:creationId xmlns:p14="http://schemas.microsoft.com/office/powerpoint/2010/main" val="3126031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709F2-CEAC-A0DF-22E9-9DE948036DD3}"/>
              </a:ext>
            </a:extLst>
          </p:cNvPr>
          <p:cNvSpPr>
            <a:spLocks noGrp="1"/>
          </p:cNvSpPr>
          <p:nvPr>
            <p:ph type="title"/>
          </p:nvPr>
        </p:nvSpPr>
        <p:spPr>
          <a:xfrm>
            <a:off x="121850" y="133096"/>
            <a:ext cx="9645035" cy="1828800"/>
          </a:xfrm>
        </p:spPr>
        <p:txBody>
          <a:bodyPr/>
          <a:lstStyle/>
          <a:p>
            <a:r>
              <a:rPr lang="en-US" sz="3800"/>
              <a:t>Review of FY26 Signature and Turnaround Program Funding Process</a:t>
            </a:r>
            <a:r>
              <a:rPr lang="en-US"/>
              <a:t> </a:t>
            </a:r>
          </a:p>
        </p:txBody>
      </p:sp>
      <p:graphicFrame>
        <p:nvGraphicFramePr>
          <p:cNvPr id="12" name="TextBox 3">
            <a:extLst>
              <a:ext uri="{FF2B5EF4-FFF2-40B4-BE49-F238E27FC236}">
                <a16:creationId xmlns:a16="http://schemas.microsoft.com/office/drawing/2014/main" id="{4FDD801E-302D-6A53-D7F5-0F7597EA8560}"/>
              </a:ext>
            </a:extLst>
          </p:cNvPr>
          <p:cNvGraphicFramePr/>
          <p:nvPr/>
        </p:nvGraphicFramePr>
        <p:xfrm>
          <a:off x="597566" y="1710021"/>
          <a:ext cx="10414647" cy="54844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C6C54D0C-7EDE-90E1-BB3D-0A32E1D8C5DD}"/>
              </a:ext>
            </a:extLst>
          </p:cNvPr>
          <p:cNvSpPr>
            <a:spLocks noGrp="1"/>
          </p:cNvSpPr>
          <p:nvPr>
            <p:ph type="sldNum" sz="quarter" idx="11"/>
          </p:nvPr>
        </p:nvSpPr>
        <p:spPr/>
        <p:txBody>
          <a:bodyPr/>
          <a:lstStyle/>
          <a:p>
            <a:fld id="{B5CEABB6-07DC-46E8-9B57-56EC44A396E5}" type="slidenum">
              <a:rPr lang="en-US" smtClean="0"/>
              <a:pPr/>
              <a:t>15</a:t>
            </a:fld>
            <a:endParaRPr lang="en-US"/>
          </a:p>
        </p:txBody>
      </p:sp>
    </p:spTree>
    <p:extLst>
      <p:ext uri="{BB962C8B-B14F-4D97-AF65-F5344CB8AC3E}">
        <p14:creationId xmlns:p14="http://schemas.microsoft.com/office/powerpoint/2010/main" val="779125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A0C1E-7CAE-D2A8-6DFA-DA16B6DAD318}"/>
              </a:ext>
            </a:extLst>
          </p:cNvPr>
          <p:cNvSpPr>
            <a:spLocks noGrp="1"/>
          </p:cNvSpPr>
          <p:nvPr>
            <p:ph type="title"/>
          </p:nvPr>
        </p:nvSpPr>
        <p:spPr>
          <a:xfrm>
            <a:off x="2757216" y="2509387"/>
            <a:ext cx="6400800" cy="1828800"/>
          </a:xfrm>
        </p:spPr>
        <p:txBody>
          <a:bodyPr/>
          <a:lstStyle/>
          <a:p>
            <a:r>
              <a:rPr lang="en-US"/>
              <a:t>Overview of Approved Signature Program Funds</a:t>
            </a:r>
          </a:p>
        </p:txBody>
      </p:sp>
      <p:sp>
        <p:nvSpPr>
          <p:cNvPr id="5" name="Slide Number Placeholder 4">
            <a:extLst>
              <a:ext uri="{FF2B5EF4-FFF2-40B4-BE49-F238E27FC236}">
                <a16:creationId xmlns:a16="http://schemas.microsoft.com/office/drawing/2014/main" id="{27005B9E-E831-BFCB-D907-9764A1C9E43F}"/>
              </a:ext>
            </a:extLst>
          </p:cNvPr>
          <p:cNvSpPr>
            <a:spLocks noGrp="1"/>
          </p:cNvSpPr>
          <p:nvPr>
            <p:ph type="sldNum" sz="quarter" idx="11"/>
          </p:nvPr>
        </p:nvSpPr>
        <p:spPr/>
        <p:txBody>
          <a:bodyPr/>
          <a:lstStyle/>
          <a:p>
            <a:fld id="{B5CEABB6-07DC-46E8-9B57-56EC44A396E5}" type="slidenum">
              <a:rPr lang="en-US" smtClean="0"/>
              <a:pPr/>
              <a:t>16</a:t>
            </a:fld>
            <a:endParaRPr lang="en-US"/>
          </a:p>
        </p:txBody>
      </p:sp>
    </p:spTree>
    <p:extLst>
      <p:ext uri="{BB962C8B-B14F-4D97-AF65-F5344CB8AC3E}">
        <p14:creationId xmlns:p14="http://schemas.microsoft.com/office/powerpoint/2010/main" val="1264301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D1E6E-EA03-D6AF-B08C-676A60191B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0E0E62-076A-5C49-1073-8C3EF38D64D4}"/>
              </a:ext>
            </a:extLst>
          </p:cNvPr>
          <p:cNvSpPr>
            <a:spLocks noGrp="1"/>
          </p:cNvSpPr>
          <p:nvPr>
            <p:ph type="title"/>
          </p:nvPr>
        </p:nvSpPr>
        <p:spPr>
          <a:xfrm>
            <a:off x="3279228" y="84813"/>
            <a:ext cx="8765627" cy="1036143"/>
          </a:xfrm>
        </p:spPr>
        <p:txBody>
          <a:bodyPr anchor="ctr">
            <a:noAutofit/>
          </a:bodyPr>
          <a:lstStyle/>
          <a:p>
            <a:pPr algn="ctr"/>
            <a:r>
              <a:rPr lang="en-US" sz="3600" b="1">
                <a:latin typeface="Calibri"/>
                <a:ea typeface="Calibri"/>
                <a:cs typeface="Calibri"/>
              </a:rPr>
              <a:t>Signature program funds</a:t>
            </a:r>
            <a:br>
              <a:rPr lang="en-US" sz="3600" b="1">
                <a:latin typeface="Calibri"/>
                <a:ea typeface="Calibri"/>
                <a:cs typeface="Calibri"/>
              </a:rPr>
            </a:br>
            <a:r>
              <a:rPr lang="en-US" sz="3600" b="1">
                <a:latin typeface="Calibri"/>
                <a:ea typeface="Calibri"/>
                <a:cs typeface="Calibri"/>
              </a:rPr>
              <a:t>requested vs. approved</a:t>
            </a:r>
            <a:endParaRPr lang="en-US" sz="3600" b="1">
              <a:latin typeface="Calibri" panose="020F0502020204030204" pitchFamily="34" charset="0"/>
              <a:ea typeface="Calibri"/>
              <a:cs typeface="Calibri" panose="020F0502020204030204" pitchFamily="34" charset="0"/>
            </a:endParaRPr>
          </a:p>
        </p:txBody>
      </p:sp>
      <p:sp>
        <p:nvSpPr>
          <p:cNvPr id="3" name="Slide Number Placeholder 2">
            <a:extLst>
              <a:ext uri="{FF2B5EF4-FFF2-40B4-BE49-F238E27FC236}">
                <a16:creationId xmlns:a16="http://schemas.microsoft.com/office/drawing/2014/main" id="{F243CBD7-473E-23F2-AE74-1D7A84BF21BD}"/>
              </a:ext>
            </a:extLst>
          </p:cNvPr>
          <p:cNvSpPr>
            <a:spLocks noGrp="1"/>
          </p:cNvSpPr>
          <p:nvPr>
            <p:ph type="sldNum" sz="quarter" idx="12"/>
          </p:nvPr>
        </p:nvSpPr>
        <p:spPr/>
        <p:txBody>
          <a:bodyPr/>
          <a:lstStyle/>
          <a:p>
            <a:fld id="{A49DFD55-3C28-40EF-9E31-A92D2E4017FF}" type="slidenum">
              <a:rPr lang="en-US" smtClean="0"/>
              <a:pPr/>
              <a:t>17</a:t>
            </a:fld>
            <a:endParaRPr lang="en-US"/>
          </a:p>
        </p:txBody>
      </p:sp>
      <p:sp>
        <p:nvSpPr>
          <p:cNvPr id="7" name="Rectangle 6">
            <a:extLst>
              <a:ext uri="{FF2B5EF4-FFF2-40B4-BE49-F238E27FC236}">
                <a16:creationId xmlns:a16="http://schemas.microsoft.com/office/drawing/2014/main" id="{E4D3FEE1-F4BB-B8B4-DFFE-055285C0C52A}"/>
              </a:ext>
            </a:extLst>
          </p:cNvPr>
          <p:cNvSpPr/>
          <p:nvPr/>
        </p:nvSpPr>
        <p:spPr>
          <a:xfrm>
            <a:off x="4277710" y="1100618"/>
            <a:ext cx="7241628" cy="135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abon Next LT"/>
              <a:ea typeface="+mn-ea"/>
              <a:cs typeface="+mn-cs"/>
            </a:endParaRPr>
          </a:p>
        </p:txBody>
      </p:sp>
      <p:graphicFrame>
        <p:nvGraphicFramePr>
          <p:cNvPr id="5" name="Table 4">
            <a:extLst>
              <a:ext uri="{FF2B5EF4-FFF2-40B4-BE49-F238E27FC236}">
                <a16:creationId xmlns:a16="http://schemas.microsoft.com/office/drawing/2014/main" id="{2DBF1023-E0F9-AF03-84FF-CA9E6B59C804}"/>
              </a:ext>
            </a:extLst>
          </p:cNvPr>
          <p:cNvGraphicFramePr>
            <a:graphicFrameLocks noGrp="1"/>
          </p:cNvGraphicFramePr>
          <p:nvPr>
            <p:extLst>
              <p:ext uri="{D42A27DB-BD31-4B8C-83A1-F6EECF244321}">
                <p14:modId xmlns:p14="http://schemas.microsoft.com/office/powerpoint/2010/main" val="3424134985"/>
              </p:ext>
            </p:extLst>
          </p:nvPr>
        </p:nvGraphicFramePr>
        <p:xfrm>
          <a:off x="4001495" y="4040337"/>
          <a:ext cx="7781268" cy="1645920"/>
        </p:xfrm>
        <a:graphic>
          <a:graphicData uri="http://schemas.openxmlformats.org/drawingml/2006/table">
            <a:tbl>
              <a:tblPr firstRow="1" bandRow="1">
                <a:tableStyleId>{5C22544A-7EE6-4342-B048-85BDC9FD1C3A}</a:tableStyleId>
              </a:tblPr>
              <a:tblGrid>
                <a:gridCol w="7781268">
                  <a:extLst>
                    <a:ext uri="{9D8B030D-6E8A-4147-A177-3AD203B41FA5}">
                      <a16:colId xmlns:a16="http://schemas.microsoft.com/office/drawing/2014/main" val="32558296"/>
                    </a:ext>
                  </a:extLst>
                </a:gridCol>
              </a:tblGrid>
              <a:tr h="370840">
                <a:tc>
                  <a:txBody>
                    <a:bodyPr/>
                    <a:lstStyle/>
                    <a:p>
                      <a:pPr lvl="0" algn="l">
                        <a:lnSpc>
                          <a:spcPct val="100000"/>
                        </a:lnSpc>
                        <a:spcBef>
                          <a:spcPts val="0"/>
                        </a:spcBef>
                        <a:spcAft>
                          <a:spcPts val="0"/>
                        </a:spcAft>
                        <a:buNone/>
                      </a:pPr>
                      <a:r>
                        <a:rPr lang="en-US" sz="2400" b="0" i="0" u="none" strike="noStrike" noProof="0" dirty="0">
                          <a:solidFill>
                            <a:schemeClr val="tx1"/>
                          </a:solidFill>
                          <a:latin typeface="Tenorite"/>
                        </a:rPr>
                        <a:t> </a:t>
                      </a:r>
                      <a:r>
                        <a:rPr lang="en-US" sz="2400" b="1" i="0" u="sng" strike="noStrike" noProof="0" dirty="0">
                          <a:solidFill>
                            <a:schemeClr val="tx1"/>
                          </a:solidFill>
                          <a:latin typeface="Tenorite"/>
                        </a:rPr>
                        <a:t>APPROVED</a:t>
                      </a:r>
                      <a:r>
                        <a:rPr lang="en-US" sz="2400" b="0" i="0" u="none" strike="noStrike" noProof="0" dirty="0">
                          <a:solidFill>
                            <a:schemeClr val="tx1"/>
                          </a:solidFill>
                          <a:latin typeface="Tenorite"/>
                        </a:rPr>
                        <a:t> Signature Program Funds: $204,132</a:t>
                      </a:r>
                      <a:endParaRPr lang="en-US" sz="2400" b="1" i="0" u="sng" strike="noStrike" noProof="0" dirty="0">
                        <a:solidFill>
                          <a:schemeClr val="tx1"/>
                        </a:solidFill>
                        <a:latin typeface="Tenorite"/>
                      </a:endParaRP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23371214"/>
                  </a:ext>
                </a:extLst>
              </a:tr>
              <a:tr h="370840">
                <a:tc>
                  <a:txBody>
                    <a:bodyPr/>
                    <a:lstStyle/>
                    <a:p>
                      <a:pPr lvl="0">
                        <a:buNone/>
                      </a:pPr>
                      <a:r>
                        <a:rPr lang="en-US" sz="1800" b="1" i="0" u="none" strike="noStrike" noProof="0" dirty="0">
                          <a:solidFill>
                            <a:schemeClr val="tx1"/>
                          </a:solidFill>
                          <a:latin typeface="Tenorite"/>
                        </a:rPr>
                        <a:t>PRINCIPALS: Please update with the Staffing and Non-Staffing allocation of your updated Signature Program funds. </a:t>
                      </a:r>
                    </a:p>
                    <a:p>
                      <a:pPr marL="285750" lvl="0" indent="-285750">
                        <a:buClr>
                          <a:srgbClr val="000000"/>
                        </a:buClr>
                        <a:buFont typeface="Calibri,Sans-Serif"/>
                        <a:buChar char="-"/>
                      </a:pPr>
                      <a:r>
                        <a:rPr lang="en-US" sz="1800" b="1" i="0" u="none" strike="noStrike" noProof="0" dirty="0">
                          <a:solidFill>
                            <a:schemeClr val="tx1"/>
                          </a:solidFill>
                          <a:latin typeface="Tenorite"/>
                        </a:rPr>
                        <a:t>Signature Program Coach</a:t>
                      </a:r>
                      <a:endParaRPr lang="en-US" sz="1800" b="0" i="0" u="none" strike="noStrike" noProof="0" dirty="0">
                        <a:solidFill>
                          <a:schemeClr val="tx1"/>
                        </a:solidFill>
                        <a:latin typeface="Tenorite"/>
                      </a:endParaRPr>
                    </a:p>
                    <a:p>
                      <a:pPr marL="285750" lvl="0" indent="-285750">
                        <a:buClr>
                          <a:srgbClr val="000000"/>
                        </a:buClr>
                        <a:buFont typeface="Calibri,Sans-Serif"/>
                        <a:buChar char="-"/>
                      </a:pPr>
                      <a:r>
                        <a:rPr lang="en-US" sz="1800" b="1" i="0" u="none" strike="noStrike" noProof="0" dirty="0">
                          <a:solidFill>
                            <a:schemeClr val="tx1"/>
                          </a:solidFill>
                          <a:latin typeface="Tenorite"/>
                        </a:rPr>
                        <a:t>Signature Programming Supplies/Resources</a:t>
                      </a:r>
                      <a:endParaRPr lang="en-US" dirty="0">
                        <a:solidFill>
                          <a:schemeClr val="tx1"/>
                        </a:solidFill>
                      </a:endParaRP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3676506"/>
                  </a:ext>
                </a:extLst>
              </a:tr>
            </a:tbl>
          </a:graphicData>
        </a:graphic>
      </p:graphicFrame>
      <p:graphicFrame>
        <p:nvGraphicFramePr>
          <p:cNvPr id="6" name="Table 5">
            <a:extLst>
              <a:ext uri="{FF2B5EF4-FFF2-40B4-BE49-F238E27FC236}">
                <a16:creationId xmlns:a16="http://schemas.microsoft.com/office/drawing/2014/main" id="{C554AFAB-AE82-2572-0E76-4F69AF1323B2}"/>
              </a:ext>
            </a:extLst>
          </p:cNvPr>
          <p:cNvGraphicFramePr>
            <a:graphicFrameLocks noGrp="1"/>
          </p:cNvGraphicFramePr>
          <p:nvPr>
            <p:extLst>
              <p:ext uri="{D42A27DB-BD31-4B8C-83A1-F6EECF244321}">
                <p14:modId xmlns:p14="http://schemas.microsoft.com/office/powerpoint/2010/main" val="339575999"/>
              </p:ext>
            </p:extLst>
          </p:nvPr>
        </p:nvGraphicFramePr>
        <p:xfrm>
          <a:off x="4001495" y="1454155"/>
          <a:ext cx="7781268" cy="1920240"/>
        </p:xfrm>
        <a:graphic>
          <a:graphicData uri="http://schemas.openxmlformats.org/drawingml/2006/table">
            <a:tbl>
              <a:tblPr firstRow="1" bandRow="1">
                <a:tableStyleId>{5C22544A-7EE6-4342-B048-85BDC9FD1C3A}</a:tableStyleId>
              </a:tblPr>
              <a:tblGrid>
                <a:gridCol w="7781268">
                  <a:extLst>
                    <a:ext uri="{9D8B030D-6E8A-4147-A177-3AD203B41FA5}">
                      <a16:colId xmlns:a16="http://schemas.microsoft.com/office/drawing/2014/main" val="32558296"/>
                    </a:ext>
                  </a:extLst>
                </a:gridCol>
              </a:tblGrid>
              <a:tr h="370840">
                <a:tc>
                  <a:txBody>
                    <a:bodyPr/>
                    <a:lstStyle/>
                    <a:p>
                      <a:r>
                        <a:rPr lang="en-US" sz="2400" b="0" dirty="0">
                          <a:solidFill>
                            <a:schemeClr val="tx1"/>
                          </a:solidFill>
                        </a:rPr>
                        <a:t> </a:t>
                      </a:r>
                      <a:r>
                        <a:rPr lang="en-US" sz="2400" b="1" i="0" u="sng" strike="noStrike" noProof="0" dirty="0">
                          <a:solidFill>
                            <a:schemeClr val="tx1"/>
                          </a:solidFill>
                          <a:latin typeface="Tenorite"/>
                        </a:rPr>
                        <a:t>Requested </a:t>
                      </a:r>
                      <a:r>
                        <a:rPr lang="en-US" sz="2400" b="0" dirty="0">
                          <a:solidFill>
                            <a:schemeClr val="tx1"/>
                          </a:solidFill>
                        </a:rPr>
                        <a:t>Signature Program Funds: $224,132</a:t>
                      </a:r>
                      <a:endParaRPr lang="en-US" sz="2400" b="1" u="sng" dirty="0">
                        <a:solidFill>
                          <a:schemeClr val="tx1"/>
                        </a:solidFill>
                      </a:endParaRP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4123371214"/>
                  </a:ext>
                </a:extLst>
              </a:tr>
              <a:tr h="370840">
                <a:tc>
                  <a:txBody>
                    <a:bodyPr/>
                    <a:lstStyle/>
                    <a:p>
                      <a:r>
                        <a:rPr lang="en-US" b="1" i="0" dirty="0">
                          <a:solidFill>
                            <a:schemeClr val="tx1"/>
                          </a:solidFill>
                        </a:rPr>
                        <a:t>PRINCIPALS: Please update with the list of what you requested to support your signature program. Example:</a:t>
                      </a:r>
                      <a:endParaRPr lang="en-US" dirty="0">
                        <a:solidFill>
                          <a:schemeClr val="tx1"/>
                        </a:solidFill>
                      </a:endParaRPr>
                    </a:p>
                    <a:p>
                      <a:pPr marL="285750" lvl="0" indent="-285750">
                        <a:buFont typeface="Calibri"/>
                        <a:buChar char="-"/>
                      </a:pPr>
                      <a:r>
                        <a:rPr lang="en-US" b="1" i="0" dirty="0">
                          <a:solidFill>
                            <a:schemeClr val="tx1"/>
                          </a:solidFill>
                        </a:rPr>
                        <a:t>Signature Program Coach</a:t>
                      </a:r>
                    </a:p>
                    <a:p>
                      <a:pPr marL="285750" lvl="0" indent="-285750">
                        <a:buFont typeface="Calibri"/>
                        <a:buChar char="-"/>
                      </a:pPr>
                      <a:r>
                        <a:rPr lang="en-US" b="1" i="0" dirty="0">
                          <a:solidFill>
                            <a:schemeClr val="tx1"/>
                          </a:solidFill>
                        </a:rPr>
                        <a:t>Signature Program World Language Teacher </a:t>
                      </a:r>
                    </a:p>
                    <a:p>
                      <a:pPr marL="285750" lvl="0" indent="-285750">
                        <a:buFont typeface="Calibri"/>
                        <a:buChar char="-"/>
                      </a:pPr>
                      <a:r>
                        <a:rPr lang="en-US" b="1" i="0" dirty="0">
                          <a:solidFill>
                            <a:schemeClr val="tx1"/>
                          </a:solidFill>
                        </a:rPr>
                        <a:t>Signature Programming Supplies/Resources</a:t>
                      </a: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173676506"/>
                  </a:ext>
                </a:extLst>
              </a:tr>
            </a:tbl>
          </a:graphicData>
        </a:graphic>
      </p:graphicFrame>
    </p:spTree>
    <p:extLst>
      <p:ext uri="{BB962C8B-B14F-4D97-AF65-F5344CB8AC3E}">
        <p14:creationId xmlns:p14="http://schemas.microsoft.com/office/powerpoint/2010/main" val="3479961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A0C1E-7CAE-D2A8-6DFA-DA16B6DAD318}"/>
              </a:ext>
            </a:extLst>
          </p:cNvPr>
          <p:cNvSpPr>
            <a:spLocks noGrp="1"/>
          </p:cNvSpPr>
          <p:nvPr>
            <p:ph type="title"/>
          </p:nvPr>
        </p:nvSpPr>
        <p:spPr>
          <a:xfrm>
            <a:off x="1112551" y="2514600"/>
            <a:ext cx="9211293" cy="1828800"/>
          </a:xfrm>
        </p:spPr>
        <p:txBody>
          <a:bodyPr/>
          <a:lstStyle/>
          <a:p>
            <a:r>
              <a:rPr lang="en-US" dirty="0"/>
              <a:t>Overview of Approved turnaround Funds </a:t>
            </a:r>
            <a:br>
              <a:rPr lang="en-US" dirty="0"/>
            </a:br>
            <a:endParaRPr lang="en-US" sz="3600" i="1" dirty="0"/>
          </a:p>
        </p:txBody>
      </p:sp>
      <p:sp>
        <p:nvSpPr>
          <p:cNvPr id="5" name="Slide Number Placeholder 4">
            <a:extLst>
              <a:ext uri="{FF2B5EF4-FFF2-40B4-BE49-F238E27FC236}">
                <a16:creationId xmlns:a16="http://schemas.microsoft.com/office/drawing/2014/main" id="{27005B9E-E831-BFCB-D907-9764A1C9E43F}"/>
              </a:ext>
            </a:extLst>
          </p:cNvPr>
          <p:cNvSpPr>
            <a:spLocks noGrp="1"/>
          </p:cNvSpPr>
          <p:nvPr>
            <p:ph type="sldNum" sz="quarter" idx="11"/>
          </p:nvPr>
        </p:nvSpPr>
        <p:spPr/>
        <p:txBody>
          <a:bodyPr/>
          <a:lstStyle/>
          <a:p>
            <a:fld id="{B5CEABB6-07DC-46E8-9B57-56EC44A396E5}" type="slidenum">
              <a:rPr lang="en-US" smtClean="0"/>
              <a:pPr/>
              <a:t>18</a:t>
            </a:fld>
            <a:endParaRPr lang="en-US"/>
          </a:p>
        </p:txBody>
      </p:sp>
    </p:spTree>
    <p:extLst>
      <p:ext uri="{BB962C8B-B14F-4D97-AF65-F5344CB8AC3E}">
        <p14:creationId xmlns:p14="http://schemas.microsoft.com/office/powerpoint/2010/main" val="799381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9813D-E8F8-27D9-C3DE-88695AEDAF83}"/>
              </a:ext>
            </a:extLst>
          </p:cNvPr>
          <p:cNvSpPr>
            <a:spLocks noGrp="1"/>
          </p:cNvSpPr>
          <p:nvPr>
            <p:ph type="title"/>
          </p:nvPr>
        </p:nvSpPr>
        <p:spPr>
          <a:xfrm>
            <a:off x="838200" y="365125"/>
            <a:ext cx="10515600" cy="1325563"/>
          </a:xfrm>
        </p:spPr>
        <p:txBody>
          <a:bodyPr anchor="ctr">
            <a:normAutofit/>
          </a:bodyPr>
          <a:lstStyle/>
          <a:p>
            <a:pPr>
              <a:lnSpc>
                <a:spcPct val="90000"/>
              </a:lnSpc>
            </a:pPr>
            <a:r>
              <a:rPr lang="en-US" b="1"/>
              <a:t>Approved FY26</a:t>
            </a:r>
            <a:br>
              <a:rPr lang="en-US" b="1"/>
            </a:br>
            <a:r>
              <a:rPr lang="en-US" b="1"/>
              <a:t>Turnaround Funds</a:t>
            </a:r>
          </a:p>
        </p:txBody>
      </p:sp>
      <p:pic>
        <p:nvPicPr>
          <p:cNvPr id="4" name="Picture 3" descr="A spreadsheet with text and numbers&#10;&#10;AI-generated content may be incorrect.">
            <a:extLst>
              <a:ext uri="{FF2B5EF4-FFF2-40B4-BE49-F238E27FC236}">
                <a16:creationId xmlns:a16="http://schemas.microsoft.com/office/drawing/2014/main" id="{7E10C360-1E50-11AC-1A35-259BAD5079FE}"/>
              </a:ext>
            </a:extLst>
          </p:cNvPr>
          <p:cNvPicPr>
            <a:picLocks noChangeAspect="1"/>
          </p:cNvPicPr>
          <p:nvPr/>
        </p:nvPicPr>
        <p:blipFill>
          <a:blip r:embed="rId3"/>
          <a:stretch>
            <a:fillRect/>
          </a:stretch>
        </p:blipFill>
        <p:spPr>
          <a:xfrm>
            <a:off x="348344" y="1973766"/>
            <a:ext cx="11625942" cy="4564194"/>
          </a:xfrm>
          <a:prstGeom prst="rect">
            <a:avLst/>
          </a:prstGeom>
          <a:noFill/>
        </p:spPr>
      </p:pic>
      <p:sp>
        <p:nvSpPr>
          <p:cNvPr id="7" name="Slide Number Placeholder 6" hidden="1">
            <a:extLst>
              <a:ext uri="{FF2B5EF4-FFF2-40B4-BE49-F238E27FC236}">
                <a16:creationId xmlns:a16="http://schemas.microsoft.com/office/drawing/2014/main" id="{3E0ECE04-2AF7-6B2C-59CF-414B29DDC112}"/>
              </a:ext>
            </a:extLst>
          </p:cNvPr>
          <p:cNvSpPr>
            <a:spLocks noGrp="1"/>
          </p:cNvSpPr>
          <p:nvPr>
            <p:ph type="sldNum" sz="quarter" idx="4294967295"/>
          </p:nvPr>
        </p:nvSpPr>
        <p:spPr>
          <a:xfrm>
            <a:off x="11135085" y="6356349"/>
            <a:ext cx="987552" cy="365125"/>
          </a:xfrm>
        </p:spPr>
        <p:txBody>
          <a:bodyPr/>
          <a:lstStyle/>
          <a:p>
            <a:pPr>
              <a:spcAft>
                <a:spcPts val="600"/>
              </a:spcAft>
            </a:pPr>
            <a:fld id="{A49DFD55-3C28-40EF-9E31-A92D2E4017FF}" type="slidenum">
              <a:rPr lang="en-US" smtClean="0"/>
              <a:pPr>
                <a:spcAft>
                  <a:spcPts val="600"/>
                </a:spcAft>
              </a:pPr>
              <a:t>19</a:t>
            </a:fld>
            <a:endParaRPr lang="en-US"/>
          </a:p>
        </p:txBody>
      </p:sp>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278A0AC2-A954-56F5-A97B-F197E7F385A2}"/>
                  </a:ext>
                </a:extLst>
              </p14:cNvPr>
              <p14:cNvContentPartPr/>
              <p14:nvPr/>
            </p14:nvContentPartPr>
            <p14:xfrm>
              <a:off x="3709365" y="2561708"/>
              <a:ext cx="6688800" cy="720"/>
            </p14:xfrm>
          </p:contentPart>
        </mc:Choice>
        <mc:Fallback xmlns="">
          <p:pic>
            <p:nvPicPr>
              <p:cNvPr id="14" name="Ink 13">
                <a:extLst>
                  <a:ext uri="{FF2B5EF4-FFF2-40B4-BE49-F238E27FC236}">
                    <a16:creationId xmlns:a16="http://schemas.microsoft.com/office/drawing/2014/main" id="{278A0AC2-A954-56F5-A97B-F197E7F385A2}"/>
                  </a:ext>
                </a:extLst>
              </p:cNvPr>
              <p:cNvPicPr/>
              <p:nvPr/>
            </p:nvPicPr>
            <p:blipFill>
              <a:blip r:embed="rId5"/>
              <a:stretch>
                <a:fillRect/>
              </a:stretch>
            </p:blipFill>
            <p:spPr>
              <a:xfrm>
                <a:off x="3673365" y="2417708"/>
                <a:ext cx="676044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BB7EEFB4-0EBF-9CBD-92B9-CC37C8A94855}"/>
                  </a:ext>
                </a:extLst>
              </p14:cNvPr>
              <p14:cNvContentPartPr/>
              <p14:nvPr/>
            </p14:nvContentPartPr>
            <p14:xfrm>
              <a:off x="10398165" y="2190089"/>
              <a:ext cx="360" cy="4320"/>
            </p14:xfrm>
          </p:contentPart>
        </mc:Choice>
        <mc:Fallback xmlns="">
          <p:pic>
            <p:nvPicPr>
              <p:cNvPr id="16" name="Ink 15">
                <a:extLst>
                  <a:ext uri="{FF2B5EF4-FFF2-40B4-BE49-F238E27FC236}">
                    <a16:creationId xmlns:a16="http://schemas.microsoft.com/office/drawing/2014/main" id="{BB7EEFB4-0EBF-9CBD-92B9-CC37C8A94855}"/>
                  </a:ext>
                </a:extLst>
              </p:cNvPr>
              <p:cNvPicPr/>
              <p:nvPr/>
            </p:nvPicPr>
            <p:blipFill>
              <a:blip r:embed="rId7"/>
              <a:stretch>
                <a:fillRect/>
              </a:stretch>
            </p:blipFill>
            <p:spPr>
              <a:xfrm>
                <a:off x="10362525" y="2118089"/>
                <a:ext cx="72000"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 name="Ink 17">
                <a:extLst>
                  <a:ext uri="{FF2B5EF4-FFF2-40B4-BE49-F238E27FC236}">
                    <a16:creationId xmlns:a16="http://schemas.microsoft.com/office/drawing/2014/main" id="{12CA9F15-DD4E-7F83-B631-26890E9E0A07}"/>
                  </a:ext>
                </a:extLst>
              </p14:cNvPr>
              <p14:cNvContentPartPr/>
              <p14:nvPr/>
            </p14:nvContentPartPr>
            <p14:xfrm>
              <a:off x="3806591" y="2574848"/>
              <a:ext cx="3030840" cy="720"/>
            </p14:xfrm>
          </p:contentPart>
        </mc:Choice>
        <mc:Fallback xmlns="">
          <p:pic>
            <p:nvPicPr>
              <p:cNvPr id="18" name="Ink 17">
                <a:extLst>
                  <a:ext uri="{FF2B5EF4-FFF2-40B4-BE49-F238E27FC236}">
                    <a16:creationId xmlns:a16="http://schemas.microsoft.com/office/drawing/2014/main" id="{12CA9F15-DD4E-7F83-B631-26890E9E0A07}"/>
                  </a:ext>
                </a:extLst>
              </p:cNvPr>
              <p:cNvPicPr/>
              <p:nvPr/>
            </p:nvPicPr>
            <p:blipFill>
              <a:blip r:embed="rId9"/>
              <a:stretch>
                <a:fillRect/>
              </a:stretch>
            </p:blipFill>
            <p:spPr>
              <a:xfrm>
                <a:off x="3770595" y="2430848"/>
                <a:ext cx="3102471"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Ink 18">
                <a:extLst>
                  <a:ext uri="{FF2B5EF4-FFF2-40B4-BE49-F238E27FC236}">
                    <a16:creationId xmlns:a16="http://schemas.microsoft.com/office/drawing/2014/main" id="{2730113B-4035-AFE1-62C5-4C77890D3013}"/>
                  </a:ext>
                </a:extLst>
              </p14:cNvPr>
              <p14:cNvContentPartPr/>
              <p14:nvPr/>
            </p14:nvContentPartPr>
            <p14:xfrm>
              <a:off x="6827935" y="2518000"/>
              <a:ext cx="4320" cy="360"/>
            </p14:xfrm>
          </p:contentPart>
        </mc:Choice>
        <mc:Fallback xmlns="">
          <p:pic>
            <p:nvPicPr>
              <p:cNvPr id="19" name="Ink 18">
                <a:extLst>
                  <a:ext uri="{FF2B5EF4-FFF2-40B4-BE49-F238E27FC236}">
                    <a16:creationId xmlns:a16="http://schemas.microsoft.com/office/drawing/2014/main" id="{2730113B-4035-AFE1-62C5-4C77890D3013}"/>
                  </a:ext>
                </a:extLst>
              </p:cNvPr>
              <p:cNvPicPr/>
              <p:nvPr/>
            </p:nvPicPr>
            <p:blipFill>
              <a:blip r:embed="rId11"/>
              <a:stretch>
                <a:fillRect/>
              </a:stretch>
            </p:blipFill>
            <p:spPr>
              <a:xfrm>
                <a:off x="6791935" y="2446000"/>
                <a:ext cx="7596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Ink 19">
                <a:extLst>
                  <a:ext uri="{FF2B5EF4-FFF2-40B4-BE49-F238E27FC236}">
                    <a16:creationId xmlns:a16="http://schemas.microsoft.com/office/drawing/2014/main" id="{70532F1F-D359-A18E-3759-249ABD23D3AC}"/>
                  </a:ext>
                </a:extLst>
              </p14:cNvPr>
              <p14:cNvContentPartPr/>
              <p14:nvPr/>
            </p14:nvContentPartPr>
            <p14:xfrm>
              <a:off x="6830095" y="2573962"/>
              <a:ext cx="360" cy="360"/>
            </p14:xfrm>
          </p:contentPart>
        </mc:Choice>
        <mc:Fallback xmlns="">
          <p:pic>
            <p:nvPicPr>
              <p:cNvPr id="20" name="Ink 19">
                <a:extLst>
                  <a:ext uri="{FF2B5EF4-FFF2-40B4-BE49-F238E27FC236}">
                    <a16:creationId xmlns:a16="http://schemas.microsoft.com/office/drawing/2014/main" id="{70532F1F-D359-A18E-3759-249ABD23D3AC}"/>
                  </a:ext>
                </a:extLst>
              </p:cNvPr>
              <p:cNvPicPr/>
              <p:nvPr/>
            </p:nvPicPr>
            <p:blipFill>
              <a:blip r:embed="rId13"/>
              <a:stretch>
                <a:fillRect/>
              </a:stretch>
            </p:blipFill>
            <p:spPr>
              <a:xfrm>
                <a:off x="6794095" y="2501962"/>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1" name="Ink 20">
                <a:extLst>
                  <a:ext uri="{FF2B5EF4-FFF2-40B4-BE49-F238E27FC236}">
                    <a16:creationId xmlns:a16="http://schemas.microsoft.com/office/drawing/2014/main" id="{9F354DAD-0256-C912-7571-2ECD8D905298}"/>
                  </a:ext>
                </a:extLst>
              </p14:cNvPr>
              <p14:cNvContentPartPr/>
              <p14:nvPr/>
            </p14:nvContentPartPr>
            <p14:xfrm>
              <a:off x="6837431" y="2528408"/>
              <a:ext cx="943560" cy="20880"/>
            </p14:xfrm>
          </p:contentPart>
        </mc:Choice>
        <mc:Fallback xmlns="">
          <p:pic>
            <p:nvPicPr>
              <p:cNvPr id="21" name="Ink 20">
                <a:extLst>
                  <a:ext uri="{FF2B5EF4-FFF2-40B4-BE49-F238E27FC236}">
                    <a16:creationId xmlns:a16="http://schemas.microsoft.com/office/drawing/2014/main" id="{9F354DAD-0256-C912-7571-2ECD8D905298}"/>
                  </a:ext>
                </a:extLst>
              </p:cNvPr>
              <p:cNvPicPr/>
              <p:nvPr/>
            </p:nvPicPr>
            <p:blipFill>
              <a:blip r:embed="rId15"/>
              <a:stretch>
                <a:fillRect/>
              </a:stretch>
            </p:blipFill>
            <p:spPr>
              <a:xfrm>
                <a:off x="6801445" y="2456408"/>
                <a:ext cx="1015173"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2" name="Ink 21">
                <a:extLst>
                  <a:ext uri="{FF2B5EF4-FFF2-40B4-BE49-F238E27FC236}">
                    <a16:creationId xmlns:a16="http://schemas.microsoft.com/office/drawing/2014/main" id="{66D035E4-313B-1F40-5ABB-A047388932AB}"/>
                  </a:ext>
                </a:extLst>
              </p14:cNvPr>
              <p14:cNvContentPartPr/>
              <p14:nvPr/>
            </p14:nvContentPartPr>
            <p14:xfrm>
              <a:off x="7780991" y="2538848"/>
              <a:ext cx="2711160" cy="87120"/>
            </p14:xfrm>
          </p:contentPart>
        </mc:Choice>
        <mc:Fallback xmlns="">
          <p:pic>
            <p:nvPicPr>
              <p:cNvPr id="22" name="Ink 21">
                <a:extLst>
                  <a:ext uri="{FF2B5EF4-FFF2-40B4-BE49-F238E27FC236}">
                    <a16:creationId xmlns:a16="http://schemas.microsoft.com/office/drawing/2014/main" id="{66D035E4-313B-1F40-5ABB-A047388932AB}"/>
                  </a:ext>
                </a:extLst>
              </p:cNvPr>
              <p:cNvPicPr/>
              <p:nvPr/>
            </p:nvPicPr>
            <p:blipFill>
              <a:blip r:embed="rId17"/>
              <a:stretch>
                <a:fillRect/>
              </a:stretch>
            </p:blipFill>
            <p:spPr>
              <a:xfrm>
                <a:off x="7744991" y="2467144"/>
                <a:ext cx="2782800" cy="230169"/>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4" name="Ink 23">
                <a:extLst>
                  <a:ext uri="{FF2B5EF4-FFF2-40B4-BE49-F238E27FC236}">
                    <a16:creationId xmlns:a16="http://schemas.microsoft.com/office/drawing/2014/main" id="{20720914-0B1E-0ACF-B97F-192C2E04EDBA}"/>
                  </a:ext>
                </a:extLst>
              </p14:cNvPr>
              <p14:cNvContentPartPr/>
              <p14:nvPr/>
            </p14:nvContentPartPr>
            <p14:xfrm>
              <a:off x="3737509" y="4218133"/>
              <a:ext cx="6721200" cy="720"/>
            </p14:xfrm>
          </p:contentPart>
        </mc:Choice>
        <mc:Fallback xmlns="">
          <p:pic>
            <p:nvPicPr>
              <p:cNvPr id="24" name="Ink 23">
                <a:extLst>
                  <a:ext uri="{FF2B5EF4-FFF2-40B4-BE49-F238E27FC236}">
                    <a16:creationId xmlns:a16="http://schemas.microsoft.com/office/drawing/2014/main" id="{20720914-0B1E-0ACF-B97F-192C2E04EDBA}"/>
                  </a:ext>
                </a:extLst>
              </p:cNvPr>
              <p:cNvPicPr/>
              <p:nvPr/>
            </p:nvPicPr>
            <p:blipFill>
              <a:blip r:embed="rId19"/>
              <a:stretch>
                <a:fillRect/>
              </a:stretch>
            </p:blipFill>
            <p:spPr>
              <a:xfrm>
                <a:off x="3701507" y="4074133"/>
                <a:ext cx="6792844" cy="288000"/>
              </a:xfrm>
              <a:prstGeom prst="rect">
                <a:avLst/>
              </a:prstGeom>
            </p:spPr>
          </p:pic>
        </mc:Fallback>
      </mc:AlternateContent>
      <p:pic>
        <p:nvPicPr>
          <p:cNvPr id="5" name="Picture 4">
            <a:extLst>
              <a:ext uri="{FF2B5EF4-FFF2-40B4-BE49-F238E27FC236}">
                <a16:creationId xmlns:a16="http://schemas.microsoft.com/office/drawing/2014/main" id="{376EF0D2-15CE-CE16-F5F7-B9BB9C1877BE}"/>
              </a:ext>
            </a:extLst>
          </p:cNvPr>
          <p:cNvPicPr>
            <a:picLocks noChangeAspect="1"/>
          </p:cNvPicPr>
          <p:nvPr/>
        </p:nvPicPr>
        <p:blipFill>
          <a:blip r:embed="rId20"/>
          <a:stretch>
            <a:fillRect/>
          </a:stretch>
        </p:blipFill>
        <p:spPr>
          <a:xfrm>
            <a:off x="1064976" y="1557116"/>
            <a:ext cx="8021169" cy="333422"/>
          </a:xfrm>
          <a:prstGeom prst="rect">
            <a:avLst/>
          </a:prstGeom>
        </p:spPr>
      </p:pic>
    </p:spTree>
    <p:extLst>
      <p:ext uri="{BB962C8B-B14F-4D97-AF65-F5344CB8AC3E}">
        <p14:creationId xmlns:p14="http://schemas.microsoft.com/office/powerpoint/2010/main" val="679963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F5859-10C9-4588-9727-B9362E26C29D}"/>
              </a:ext>
            </a:extLst>
          </p:cNvPr>
          <p:cNvSpPr>
            <a:spLocks noGrp="1"/>
          </p:cNvSpPr>
          <p:nvPr>
            <p:ph type="title"/>
          </p:nvPr>
        </p:nvSpPr>
        <p:spPr>
          <a:xfrm>
            <a:off x="409053" y="109593"/>
            <a:ext cx="2895600" cy="617692"/>
          </a:xfrm>
        </p:spPr>
        <p:txBody>
          <a:bodyPr/>
          <a:lstStyle/>
          <a:p>
            <a:r>
              <a:rPr lang="en-US" b="1">
                <a:solidFill>
                  <a:schemeClr val="accent5"/>
                </a:solidFill>
              </a:rPr>
              <a:t>AGENDA</a:t>
            </a:r>
          </a:p>
        </p:txBody>
      </p:sp>
      <p:sp>
        <p:nvSpPr>
          <p:cNvPr id="3" name="Content Placeholder 2">
            <a:extLst>
              <a:ext uri="{FF2B5EF4-FFF2-40B4-BE49-F238E27FC236}">
                <a16:creationId xmlns:a16="http://schemas.microsoft.com/office/drawing/2014/main" id="{5671D7E5-EF66-4BCD-8DAA-E9061157F0BE}"/>
              </a:ext>
            </a:extLst>
          </p:cNvPr>
          <p:cNvSpPr>
            <a:spLocks noGrp="1"/>
          </p:cNvSpPr>
          <p:nvPr>
            <p:ph idx="1"/>
          </p:nvPr>
        </p:nvSpPr>
        <p:spPr>
          <a:xfrm>
            <a:off x="288470" y="914398"/>
            <a:ext cx="5807530" cy="5525163"/>
          </a:xfrm>
        </p:spPr>
        <p:txBody>
          <a:bodyPr>
            <a:noAutofit/>
          </a:bodyPr>
          <a:lstStyle/>
          <a:p>
            <a:pPr marL="342900" marR="0" lvl="0" indent="-342900">
              <a:lnSpc>
                <a:spcPct val="107000"/>
              </a:lnSpc>
              <a:buClr>
                <a:srgbClr val="D47B22"/>
              </a:buClr>
              <a:buFont typeface="+mj-lt"/>
              <a:buAutoNum type="romanUcPeriod"/>
            </a:pPr>
            <a:r>
              <a:rPr lang="en-US" sz="1600" b="1" dirty="0">
                <a:effectLst/>
                <a:latin typeface="Calibri" panose="020F0502020204030204" pitchFamily="34" charset="0"/>
                <a:ea typeface="Calibri" panose="020F0502020204030204" pitchFamily="34" charset="0"/>
                <a:cs typeface="Arial" panose="020B0604020202020204" pitchFamily="34" charset="0"/>
              </a:rPr>
              <a:t>Action Items </a:t>
            </a:r>
            <a:r>
              <a:rPr lang="en-US" sz="1600" i="1" dirty="0">
                <a:solidFill>
                  <a:srgbClr val="0083A9"/>
                </a:solidFill>
                <a:effectLst/>
                <a:latin typeface="Calibri" panose="020F0502020204030204" pitchFamily="34" charset="0"/>
                <a:ea typeface="Calibri" panose="020F0502020204030204" pitchFamily="34" charset="0"/>
                <a:cs typeface="Arial" panose="020B0604020202020204" pitchFamily="34" charset="0"/>
              </a:rPr>
              <a:t>(add items as needed)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buFont typeface="+mj-lt"/>
              <a:buAutoNum type="alphaUcPeriod"/>
            </a:pPr>
            <a:r>
              <a:rPr lang="en-US" sz="1600" b="1" dirty="0">
                <a:effectLst/>
                <a:latin typeface="Calibri" panose="020F0502020204030204" pitchFamily="34" charset="0"/>
                <a:ea typeface="Calibri" panose="020F0502020204030204" pitchFamily="34" charset="0"/>
                <a:cs typeface="Arial" panose="020B0604020202020204" pitchFamily="34" charset="0"/>
              </a:rPr>
              <a:t>Approval of Agenda</a:t>
            </a:r>
            <a:r>
              <a:rPr lang="en-US" sz="1600" dirty="0">
                <a:effectLst/>
                <a:latin typeface="Calibri" panose="020F0502020204030204" pitchFamily="34" charset="0"/>
                <a:ea typeface="Calibri" panose="020F0502020204030204" pitchFamily="34"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buFont typeface="+mj-lt"/>
              <a:buAutoNum type="alphaUcPeriod"/>
            </a:pPr>
            <a:r>
              <a:rPr lang="en-US" sz="1600" b="1" dirty="0">
                <a:effectLst/>
                <a:latin typeface="Calibri" panose="020F0502020204030204" pitchFamily="34" charset="0"/>
                <a:ea typeface="Calibri" panose="020F0502020204030204" pitchFamily="34" charset="0"/>
                <a:cs typeface="Arial" panose="020B0604020202020204" pitchFamily="34" charset="0"/>
              </a:rPr>
              <a:t>Approval of Previous Minutes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Clr>
                <a:srgbClr val="D47B22"/>
              </a:buClr>
              <a:buFont typeface="+mj-lt"/>
              <a:buAutoNum type="romanUcPeriod"/>
            </a:pPr>
            <a:r>
              <a:rPr lang="en-US" sz="1600" b="1" dirty="0">
                <a:effectLst/>
                <a:latin typeface="Calibri" panose="020F0502020204030204" pitchFamily="34" charset="0"/>
                <a:ea typeface="Calibri" panose="020F0502020204030204" pitchFamily="34" charset="0"/>
                <a:cs typeface="Arial" panose="020B0604020202020204" pitchFamily="34" charset="0"/>
              </a:rPr>
              <a:t>Discussion Items </a:t>
            </a:r>
            <a:r>
              <a:rPr lang="en-US" sz="1600" i="1" dirty="0">
                <a:solidFill>
                  <a:srgbClr val="0083A9"/>
                </a:solidFill>
                <a:effectLst/>
                <a:latin typeface="Calibri" panose="020F0502020204030204" pitchFamily="34" charset="0"/>
                <a:ea typeface="Calibri" panose="020F0502020204030204" pitchFamily="34" charset="0"/>
                <a:cs typeface="Arial" panose="020B0604020202020204" pitchFamily="34" charset="0"/>
              </a:rPr>
              <a:t>(add items as needed)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buFont typeface="+mj-lt"/>
              <a:buAutoNum type="alphaUcPeriod"/>
            </a:pPr>
            <a:r>
              <a:rPr lang="en-US" sz="1600" b="1" dirty="0">
                <a:effectLst/>
                <a:latin typeface="Calibri" panose="020F0502020204030204" pitchFamily="34" charset="0"/>
                <a:ea typeface="Calibri" panose="020F0502020204030204" pitchFamily="34" charset="0"/>
                <a:cs typeface="Arial" panose="020B0604020202020204" pitchFamily="34" charset="0"/>
              </a:rPr>
              <a:t>Budget Development Presentation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buFont typeface="+mj-lt"/>
              <a:buAutoNum type="romanLcPeriod"/>
            </a:pPr>
            <a:r>
              <a:rPr lang="en-US" sz="16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ACTION ITEM:</a:t>
            </a:r>
            <a:r>
              <a:rPr lang="en-US" sz="1600" b="1" dirty="0">
                <a:effectLst/>
                <a:latin typeface="Calibri" panose="020F0502020204030204" pitchFamily="34" charset="0"/>
                <a:ea typeface="Calibri" panose="020F0502020204030204" pitchFamily="34" charset="0"/>
                <a:cs typeface="Arial" panose="020B0604020202020204" pitchFamily="34" charset="0"/>
              </a:rPr>
              <a:t> GO Team vote on Draft Budget  </a:t>
            </a:r>
            <a:r>
              <a:rPr lang="en-US" sz="1600" i="1" dirty="0">
                <a:solidFill>
                  <a:srgbClr val="0083A9"/>
                </a:solidFill>
                <a:effectLst/>
                <a:latin typeface="Calibri" panose="020F0502020204030204" pitchFamily="34" charset="0"/>
                <a:ea typeface="Calibri" panose="020F0502020204030204" pitchFamily="34" charset="0"/>
                <a:cs typeface="Arial" panose="020B0604020202020204" pitchFamily="34" charset="0"/>
              </a:rPr>
              <a:t>(</a:t>
            </a:r>
            <a:r>
              <a:rPr lang="en-US" sz="1600" b="1" i="1" dirty="0">
                <a:solidFill>
                  <a:srgbClr val="0083A9"/>
                </a:solidFill>
                <a:effectLst/>
                <a:latin typeface="Calibri" panose="020F0502020204030204" pitchFamily="34" charset="0"/>
                <a:ea typeface="Calibri" panose="020F0502020204030204" pitchFamily="34" charset="0"/>
                <a:cs typeface="Arial" panose="020B0604020202020204" pitchFamily="34" charset="0"/>
              </a:rPr>
              <a:t>AFTER </a:t>
            </a:r>
            <a:r>
              <a:rPr lang="en-US" sz="1600" i="1" dirty="0">
                <a:solidFill>
                  <a:srgbClr val="0083A9"/>
                </a:solidFill>
                <a:effectLst/>
                <a:latin typeface="Calibri" panose="020F0502020204030204" pitchFamily="34" charset="0"/>
                <a:ea typeface="Calibri" panose="020F0502020204030204" pitchFamily="34" charset="0"/>
                <a:cs typeface="Arial" panose="020B0604020202020204" pitchFamily="34" charset="0"/>
              </a:rPr>
              <a:t>presentation and discussion)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buFont typeface="+mj-lt"/>
              <a:buAutoNum type="alphaUcPeriod"/>
            </a:pPr>
            <a:r>
              <a:rPr lang="en-US" sz="1600" b="1" dirty="0">
                <a:effectLst/>
                <a:latin typeface="Calibri" panose="020F0502020204030204" pitchFamily="34" charset="0"/>
                <a:ea typeface="Calibri" panose="020F0502020204030204" pitchFamily="34" charset="0"/>
                <a:cs typeface="Arial" panose="020B0604020202020204" pitchFamily="34" charset="0"/>
              </a:rPr>
              <a:t>Discussion Item 2: </a:t>
            </a:r>
            <a:r>
              <a:rPr lang="en-US" sz="1600" i="1" dirty="0">
                <a:solidFill>
                  <a:srgbClr val="0083A9"/>
                </a:solidFill>
                <a:effectLst/>
                <a:latin typeface="Calibri" panose="020F0502020204030204" pitchFamily="34" charset="0"/>
                <a:ea typeface="Calibri" panose="020F0502020204030204" pitchFamily="34" charset="0"/>
                <a:cs typeface="Times New Roman" panose="02020603050405020304" pitchFamily="18" charset="0"/>
              </a:rPr>
              <a:t>[add description of the item]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Clr>
                <a:srgbClr val="D47B22"/>
              </a:buClr>
              <a:buFont typeface="+mj-lt"/>
              <a:buAutoNum type="romanUcPeriod"/>
            </a:pPr>
            <a:r>
              <a:rPr lang="en-US" sz="1600" b="1" dirty="0">
                <a:effectLst/>
                <a:latin typeface="Calibri" panose="020F0502020204030204" pitchFamily="34" charset="0"/>
                <a:ea typeface="Calibri" panose="020F0502020204030204" pitchFamily="34" charset="0"/>
                <a:cs typeface="Arial" panose="020B0604020202020204" pitchFamily="34" charset="0"/>
              </a:rPr>
              <a:t>Information Items </a:t>
            </a:r>
            <a:r>
              <a:rPr lang="en-US" sz="1600" i="1" dirty="0">
                <a:solidFill>
                  <a:srgbClr val="0083A9"/>
                </a:solidFill>
                <a:effectLst/>
                <a:latin typeface="Calibri" panose="020F0502020204030204" pitchFamily="34" charset="0"/>
                <a:ea typeface="Calibri" panose="020F0502020204030204" pitchFamily="34" charset="0"/>
                <a:cs typeface="Arial" panose="020B0604020202020204" pitchFamily="34" charset="0"/>
              </a:rPr>
              <a:t>(add items as needed)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buFont typeface="+mj-lt"/>
              <a:buAutoNum type="alphaUcPeriod"/>
            </a:pPr>
            <a:r>
              <a:rPr lang="en-US" sz="1600" b="1" dirty="0">
                <a:effectLst/>
                <a:latin typeface="Calibri" panose="020F0502020204030204" pitchFamily="34" charset="0"/>
                <a:ea typeface="Calibri" panose="020F0502020204030204" pitchFamily="34" charset="0"/>
                <a:cs typeface="Arial" panose="020B0604020202020204" pitchFamily="34" charset="0"/>
              </a:rPr>
              <a:t>Principal’s Report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buFont typeface="+mj-lt"/>
              <a:buAutoNum type="alphaUcPeriod"/>
            </a:pPr>
            <a:r>
              <a:rPr lang="en-US" sz="1600" b="1" dirty="0">
                <a:effectLst/>
                <a:latin typeface="Calibri" panose="020F0502020204030204" pitchFamily="34" charset="0"/>
                <a:ea typeface="Calibri" panose="020F0502020204030204" pitchFamily="34" charset="0"/>
                <a:cs typeface="Arial" panose="020B0604020202020204" pitchFamily="34" charset="0"/>
              </a:rPr>
              <a:t>Committee Reports </a:t>
            </a:r>
            <a:r>
              <a:rPr lang="en-US" sz="1600" i="1" dirty="0">
                <a:solidFill>
                  <a:srgbClr val="0083A9"/>
                </a:solidFill>
                <a:effectLst/>
                <a:latin typeface="Calibri" panose="020F0502020204030204" pitchFamily="34" charset="0"/>
                <a:ea typeface="Calibri" panose="020F0502020204030204" pitchFamily="34" charset="0"/>
                <a:cs typeface="Arial" panose="020B0604020202020204" pitchFamily="34" charset="0"/>
              </a:rPr>
              <a:t>(as needed)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buFont typeface="+mj-lt"/>
              <a:buAutoNum type="alphaUcPeriod"/>
            </a:pPr>
            <a:r>
              <a:rPr lang="en-US" sz="1600" b="1" dirty="0">
                <a:effectLst/>
                <a:latin typeface="Calibri" panose="020F0502020204030204" pitchFamily="34" charset="0"/>
                <a:ea typeface="Calibri" panose="020F0502020204030204" pitchFamily="34" charset="0"/>
                <a:cs typeface="Arial" panose="020B0604020202020204" pitchFamily="34" charset="0"/>
              </a:rPr>
              <a:t>Cluster Advisory Report </a:t>
            </a:r>
            <a:r>
              <a:rPr lang="en-US" sz="1600" i="1" dirty="0">
                <a:solidFill>
                  <a:srgbClr val="0083A9"/>
                </a:solidFill>
                <a:effectLst/>
                <a:latin typeface="Calibri" panose="020F0502020204030204" pitchFamily="34" charset="0"/>
                <a:ea typeface="Calibri" panose="020F0502020204030204" pitchFamily="34" charset="0"/>
                <a:cs typeface="Arial" panose="020B0604020202020204" pitchFamily="34" charset="0"/>
              </a:rPr>
              <a:t>(if CAT has met since last meeting)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Clr>
                <a:srgbClr val="D47B22"/>
              </a:buClr>
              <a:buFont typeface="+mj-lt"/>
              <a:buAutoNum type="romanUcPeriod"/>
            </a:pPr>
            <a:r>
              <a:rPr lang="en-US" sz="1600" b="1" dirty="0">
                <a:effectLst/>
                <a:latin typeface="Calibri" panose="020F0502020204030204" pitchFamily="34" charset="0"/>
                <a:ea typeface="Calibri" panose="020F0502020204030204" pitchFamily="34" charset="0"/>
                <a:cs typeface="Arial" panose="020B0604020202020204" pitchFamily="34" charset="0"/>
              </a:rPr>
              <a:t>Announcements </a:t>
            </a:r>
            <a:r>
              <a:rPr lang="en-US" sz="1600" i="1" dirty="0">
                <a:solidFill>
                  <a:srgbClr val="0083A9"/>
                </a:solidFill>
                <a:effectLst/>
                <a:latin typeface="Calibri" panose="020F0502020204030204" pitchFamily="34" charset="0"/>
                <a:ea typeface="Calibri" panose="020F0502020204030204" pitchFamily="34" charset="0"/>
                <a:cs typeface="Arial" panose="020B0604020202020204" pitchFamily="34" charset="0"/>
              </a:rPr>
              <a:t>(add items as needed)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Aft>
                <a:spcPts val="800"/>
              </a:spcAft>
              <a:buClr>
                <a:srgbClr val="D47B22"/>
              </a:buClr>
              <a:buFont typeface="+mj-lt"/>
              <a:buAutoNum type="romanUcPeriod"/>
            </a:pPr>
            <a:r>
              <a:rPr lang="en-US" sz="1600" b="1" dirty="0">
                <a:effectLst/>
                <a:latin typeface="Calibri" panose="020F0502020204030204" pitchFamily="34" charset="0"/>
                <a:ea typeface="Calibri" panose="020F0502020204030204" pitchFamily="34" charset="0"/>
                <a:cs typeface="Arial" panose="020B0604020202020204" pitchFamily="34" charset="0"/>
              </a:rPr>
              <a:t>Public Comment </a:t>
            </a:r>
            <a:r>
              <a:rPr lang="en-US" sz="1600" i="1" dirty="0">
                <a:solidFill>
                  <a:srgbClr val="0083A9"/>
                </a:solidFill>
                <a:effectLst/>
                <a:latin typeface="Calibri" panose="020F0502020204030204" pitchFamily="34" charset="0"/>
                <a:ea typeface="Calibri" panose="020F0502020204030204" pitchFamily="34" charset="0"/>
                <a:cs typeface="Arial" panose="020B0604020202020204" pitchFamily="34" charset="0"/>
              </a:rPr>
              <a:t>(if applicable)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5">
            <a:extLst>
              <a:ext uri="{FF2B5EF4-FFF2-40B4-BE49-F238E27FC236}">
                <a16:creationId xmlns:a16="http://schemas.microsoft.com/office/drawing/2014/main" id="{B02A8827-B1A1-2D2F-D6DD-E886B886C43E}"/>
              </a:ext>
            </a:extLst>
          </p:cNvPr>
          <p:cNvSpPr>
            <a:spLocks noGrp="1"/>
          </p:cNvSpPr>
          <p:nvPr>
            <p:ph type="sldNum" sz="quarter" idx="12"/>
          </p:nvPr>
        </p:nvSpPr>
        <p:spPr>
          <a:xfrm>
            <a:off x="10373350" y="6356349"/>
            <a:ext cx="987552" cy="365125"/>
          </a:xfrm>
        </p:spPr>
        <p:txBody>
          <a:bodyPr/>
          <a:lstStyle/>
          <a:p>
            <a:fld id="{A49DFD55-3C28-40EF-9E31-A92D2E4017FF}" type="slidenum">
              <a:rPr lang="en-US" smtClean="0"/>
              <a:pPr/>
              <a:t>2</a:t>
            </a:fld>
            <a:endParaRPr lang="en-US"/>
          </a:p>
        </p:txBody>
      </p:sp>
    </p:spTree>
    <p:extLst>
      <p:ext uri="{BB962C8B-B14F-4D97-AF65-F5344CB8AC3E}">
        <p14:creationId xmlns:p14="http://schemas.microsoft.com/office/powerpoint/2010/main" val="1713219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CF891-35B4-C136-04A8-4D2C33A86C05}"/>
              </a:ext>
            </a:extLst>
          </p:cNvPr>
          <p:cNvSpPr>
            <a:spLocks noGrp="1"/>
          </p:cNvSpPr>
          <p:nvPr>
            <p:ph type="title"/>
          </p:nvPr>
        </p:nvSpPr>
        <p:spPr>
          <a:xfrm>
            <a:off x="838200" y="365125"/>
            <a:ext cx="10515600" cy="1325563"/>
          </a:xfrm>
        </p:spPr>
        <p:txBody>
          <a:bodyPr anchor="ctr">
            <a:normAutofit/>
          </a:bodyPr>
          <a:lstStyle/>
          <a:p>
            <a:r>
              <a:rPr lang="en-US" dirty="0" err="1"/>
              <a:t>ImPACT</a:t>
            </a:r>
            <a:r>
              <a:rPr lang="en-US" dirty="0"/>
              <a:t> TO INSTRUCTION </a:t>
            </a:r>
          </a:p>
        </p:txBody>
      </p:sp>
      <p:sp>
        <p:nvSpPr>
          <p:cNvPr id="3" name="Slide Number Placeholder 2" hidden="1">
            <a:extLst>
              <a:ext uri="{FF2B5EF4-FFF2-40B4-BE49-F238E27FC236}">
                <a16:creationId xmlns:a16="http://schemas.microsoft.com/office/drawing/2014/main" id="{FF7158F9-571A-FC8C-5FAB-28A2A6F3B01E}"/>
              </a:ext>
            </a:extLst>
          </p:cNvPr>
          <p:cNvSpPr>
            <a:spLocks noGrp="1"/>
          </p:cNvSpPr>
          <p:nvPr>
            <p:ph type="sldNum" sz="quarter" idx="4294967295"/>
          </p:nvPr>
        </p:nvSpPr>
        <p:spPr>
          <a:xfrm>
            <a:off x="11026493" y="6356348"/>
            <a:ext cx="987552" cy="365125"/>
          </a:xfrm>
        </p:spPr>
        <p:txBody>
          <a:bodyPr/>
          <a:lstStyle/>
          <a:p>
            <a:pPr>
              <a:spcAft>
                <a:spcPts val="600"/>
              </a:spcAft>
            </a:pPr>
            <a:fld id="{A49DFD55-3C28-40EF-9E31-A92D2E4017FF}" type="slidenum">
              <a:rPr lang="en-US" smtClean="0"/>
              <a:pPr>
                <a:spcAft>
                  <a:spcPts val="600"/>
                </a:spcAft>
              </a:pPr>
              <a:t>20</a:t>
            </a:fld>
            <a:endParaRPr lang="en-US"/>
          </a:p>
        </p:txBody>
      </p:sp>
      <p:graphicFrame>
        <p:nvGraphicFramePr>
          <p:cNvPr id="8" name="Content Placeholder 7">
            <a:extLst>
              <a:ext uri="{FF2B5EF4-FFF2-40B4-BE49-F238E27FC236}">
                <a16:creationId xmlns:a16="http://schemas.microsoft.com/office/drawing/2014/main" id="{7453EA54-9275-C20C-DBDA-F8FFD37D3EF2}"/>
              </a:ext>
            </a:extLst>
          </p:cNvPr>
          <p:cNvGraphicFramePr>
            <a:graphicFrameLocks noGrp="1"/>
          </p:cNvGraphicFramePr>
          <p:nvPr>
            <p:ph sz="half" idx="1"/>
            <p:extLst>
              <p:ext uri="{D42A27DB-BD31-4B8C-83A1-F6EECF244321}">
                <p14:modId xmlns:p14="http://schemas.microsoft.com/office/powerpoint/2010/main" val="3770743214"/>
              </p:ext>
            </p:extLst>
          </p:nvPr>
        </p:nvGraphicFramePr>
        <p:xfrm>
          <a:off x="932926" y="2103120"/>
          <a:ext cx="10332245" cy="4434840"/>
        </p:xfrm>
        <a:graphic>
          <a:graphicData uri="http://schemas.openxmlformats.org/drawingml/2006/table">
            <a:tbl>
              <a:tblPr firstRow="1" bandRow="1">
                <a:tableStyleId>{5C22544A-7EE6-4342-B048-85BDC9FD1C3A}</a:tableStyleId>
              </a:tblPr>
              <a:tblGrid>
                <a:gridCol w="3399968">
                  <a:extLst>
                    <a:ext uri="{9D8B030D-6E8A-4147-A177-3AD203B41FA5}">
                      <a16:colId xmlns:a16="http://schemas.microsoft.com/office/drawing/2014/main" val="2820106438"/>
                    </a:ext>
                  </a:extLst>
                </a:gridCol>
                <a:gridCol w="3399968">
                  <a:extLst>
                    <a:ext uri="{9D8B030D-6E8A-4147-A177-3AD203B41FA5}">
                      <a16:colId xmlns:a16="http://schemas.microsoft.com/office/drawing/2014/main" val="2470365932"/>
                    </a:ext>
                  </a:extLst>
                </a:gridCol>
                <a:gridCol w="3532309">
                  <a:extLst>
                    <a:ext uri="{9D8B030D-6E8A-4147-A177-3AD203B41FA5}">
                      <a16:colId xmlns:a16="http://schemas.microsoft.com/office/drawing/2014/main" val="1149155744"/>
                    </a:ext>
                  </a:extLst>
                </a:gridCol>
              </a:tblGrid>
              <a:tr h="1101269">
                <a:tc>
                  <a:txBody>
                    <a:bodyPr/>
                    <a:lstStyle/>
                    <a:p>
                      <a:r>
                        <a:rPr lang="en-US" sz="2900"/>
                        <a:t>Request</a:t>
                      </a:r>
                    </a:p>
                  </a:txBody>
                  <a:tcPr marL="148820" marR="148820" marT="74410" marB="74410"/>
                </a:tc>
                <a:tc>
                  <a:txBody>
                    <a:bodyPr/>
                    <a:lstStyle/>
                    <a:p>
                      <a:r>
                        <a:rPr lang="en-US" sz="2900"/>
                        <a:t>Rationale </a:t>
                      </a:r>
                    </a:p>
                  </a:txBody>
                  <a:tcPr marL="148820" marR="148820" marT="74410" marB="74410"/>
                </a:tc>
                <a:tc>
                  <a:txBody>
                    <a:bodyPr/>
                    <a:lstStyle/>
                    <a:p>
                      <a:r>
                        <a:rPr lang="en-US" sz="2900"/>
                        <a:t>Impact to Instruction </a:t>
                      </a:r>
                    </a:p>
                  </a:txBody>
                  <a:tcPr marL="148820" marR="148820" marT="74410" marB="74410"/>
                </a:tc>
                <a:extLst>
                  <a:ext uri="{0D108BD9-81ED-4DB2-BD59-A6C34878D82A}">
                    <a16:rowId xmlns:a16="http://schemas.microsoft.com/office/drawing/2014/main" val="3874639203"/>
                  </a:ext>
                </a:extLst>
              </a:tr>
              <a:tr h="3333571">
                <a:tc>
                  <a:txBody>
                    <a:bodyPr/>
                    <a:lstStyle/>
                    <a:p>
                      <a:r>
                        <a:rPr lang="en-US" sz="2000" dirty="0"/>
                        <a:t>1 Reading Specialist </a:t>
                      </a:r>
                    </a:p>
                    <a:p>
                      <a:r>
                        <a:rPr lang="en-US" sz="2000" dirty="0"/>
                        <a:t>1 Math Specialist </a:t>
                      </a:r>
                    </a:p>
                    <a:p>
                      <a:r>
                        <a:rPr lang="en-US" sz="2000" dirty="0"/>
                        <a:t>1 Paraprofessional </a:t>
                      </a:r>
                    </a:p>
                    <a:p>
                      <a:endParaRPr lang="en-US" sz="2000" dirty="0"/>
                    </a:p>
                    <a:p>
                      <a:endParaRPr lang="en-US" sz="2000" dirty="0"/>
                    </a:p>
                    <a:p>
                      <a:endParaRPr lang="en-US" sz="2000" dirty="0"/>
                    </a:p>
                    <a:p>
                      <a:r>
                        <a:rPr lang="en-US" sz="2000" dirty="0"/>
                        <a:t>Total Cost $ 351, 233 </a:t>
                      </a:r>
                    </a:p>
                  </a:txBody>
                  <a:tcPr marL="148820" marR="148820" marT="74410" marB="74410"/>
                </a:tc>
                <a:tc>
                  <a:txBody>
                    <a:bodyPr/>
                    <a:lstStyle/>
                    <a:p>
                      <a:r>
                        <a:rPr lang="en-US" sz="1800" dirty="0"/>
                        <a:t>Reading and Math Specialists and the curricular resources necessary to work directly with students in small groups to build foundational skills in reading and/or math based on data.  			</a:t>
                      </a:r>
                    </a:p>
                  </a:txBody>
                  <a:tcPr marL="148820" marR="148820" marT="74410" marB="74410"/>
                </a:tc>
                <a:tc>
                  <a:txBody>
                    <a:bodyPr/>
                    <a:lstStyle/>
                    <a:p>
                      <a:r>
                        <a:rPr lang="en-US" sz="2000" dirty="0"/>
                        <a:t>All three positions have currently been added to the general budget to continue supporting the students. </a:t>
                      </a:r>
                    </a:p>
                    <a:p>
                      <a:endParaRPr lang="en-US" sz="2000" dirty="0"/>
                    </a:p>
                    <a:p>
                      <a:endParaRPr lang="en-US" sz="2000" dirty="0"/>
                    </a:p>
                    <a:p>
                      <a:r>
                        <a:rPr lang="en-US" sz="2000" dirty="0"/>
                        <a:t>Total Cost: $ 311, 227 </a:t>
                      </a:r>
                    </a:p>
                    <a:p>
                      <a:endParaRPr lang="en-US" sz="2000" dirty="0"/>
                    </a:p>
                    <a:p>
                      <a:endParaRPr lang="en-US" sz="2000" dirty="0"/>
                    </a:p>
                    <a:p>
                      <a:r>
                        <a:rPr lang="en-US" sz="2000" dirty="0"/>
                        <a:t>Difference $40,006 </a:t>
                      </a:r>
                    </a:p>
                  </a:txBody>
                  <a:tcPr marL="148820" marR="148820" marT="74410" marB="74410"/>
                </a:tc>
                <a:extLst>
                  <a:ext uri="{0D108BD9-81ED-4DB2-BD59-A6C34878D82A}">
                    <a16:rowId xmlns:a16="http://schemas.microsoft.com/office/drawing/2014/main" val="1546521021"/>
                  </a:ext>
                </a:extLst>
              </a:tr>
            </a:tbl>
          </a:graphicData>
        </a:graphic>
      </p:graphicFrame>
    </p:spTree>
    <p:extLst>
      <p:ext uri="{BB962C8B-B14F-4D97-AF65-F5344CB8AC3E}">
        <p14:creationId xmlns:p14="http://schemas.microsoft.com/office/powerpoint/2010/main" val="3027428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8DCEF-43E8-794D-E98A-BBDA1470223B}"/>
              </a:ext>
            </a:extLst>
          </p:cNvPr>
          <p:cNvSpPr>
            <a:spLocks noGrp="1"/>
          </p:cNvSpPr>
          <p:nvPr>
            <p:ph type="title"/>
          </p:nvPr>
        </p:nvSpPr>
        <p:spPr>
          <a:xfrm>
            <a:off x="1861822" y="2515426"/>
            <a:ext cx="7058890" cy="1828800"/>
          </a:xfrm>
        </p:spPr>
        <p:txBody>
          <a:bodyPr/>
          <a:lstStyle/>
          <a:p>
            <a:r>
              <a:rPr lang="en-US" sz="4000" dirty="0"/>
              <a:t>Dunbar Elementary School</a:t>
            </a:r>
            <a:br>
              <a:rPr lang="en-US" dirty="0"/>
            </a:br>
            <a:r>
              <a:rPr lang="en-US" dirty="0"/>
              <a:t>FY26 Summary of Proposed Staffing AND Non-Staffing</a:t>
            </a:r>
          </a:p>
        </p:txBody>
      </p:sp>
      <p:sp>
        <p:nvSpPr>
          <p:cNvPr id="3" name="Content Placeholder 2">
            <a:extLst>
              <a:ext uri="{FF2B5EF4-FFF2-40B4-BE49-F238E27FC236}">
                <a16:creationId xmlns:a16="http://schemas.microsoft.com/office/drawing/2014/main" id="{8773B76F-3451-0552-4063-2523F355B0BF}"/>
              </a:ext>
            </a:extLst>
          </p:cNvPr>
          <p:cNvSpPr>
            <a:spLocks noGrp="1"/>
          </p:cNvSpPr>
          <p:nvPr>
            <p:ph sz="quarter" idx="26"/>
          </p:nvPr>
        </p:nvSpPr>
        <p:spPr>
          <a:xfrm>
            <a:off x="1457730" y="3090141"/>
            <a:ext cx="6400800" cy="3048000"/>
          </a:xfrm>
        </p:spPr>
        <p:txBody>
          <a:bodyPr vert="horz" lIns="0" tIns="0" rIns="0" bIns="0" rtlCol="0" anchor="t">
            <a:normAutofit/>
          </a:bodyPr>
          <a:lstStyle/>
          <a:p>
            <a:r>
              <a:rPr lang="en-US" dirty="0"/>
              <a:t>-</a:t>
            </a:r>
          </a:p>
        </p:txBody>
      </p:sp>
      <p:sp>
        <p:nvSpPr>
          <p:cNvPr id="5" name="Slide Number Placeholder 4">
            <a:extLst>
              <a:ext uri="{FF2B5EF4-FFF2-40B4-BE49-F238E27FC236}">
                <a16:creationId xmlns:a16="http://schemas.microsoft.com/office/drawing/2014/main" id="{5526FB72-12C1-A588-9277-25A8B3A11309}"/>
              </a:ext>
            </a:extLst>
          </p:cNvPr>
          <p:cNvSpPr>
            <a:spLocks noGrp="1"/>
          </p:cNvSpPr>
          <p:nvPr>
            <p:ph type="sldNum" sz="quarter" idx="11"/>
          </p:nvPr>
        </p:nvSpPr>
        <p:spPr/>
        <p:txBody>
          <a:bodyPr/>
          <a:lstStyle/>
          <a:p>
            <a:fld id="{B5CEABB6-07DC-46E8-9B57-56EC44A396E5}" type="slidenum">
              <a:rPr lang="en-US" smtClean="0"/>
              <a:pPr/>
              <a:t>21</a:t>
            </a:fld>
            <a:endParaRPr lang="en-US"/>
          </a:p>
        </p:txBody>
      </p:sp>
    </p:spTree>
    <p:extLst>
      <p:ext uri="{BB962C8B-B14F-4D97-AF65-F5344CB8AC3E}">
        <p14:creationId xmlns:p14="http://schemas.microsoft.com/office/powerpoint/2010/main" val="1638162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5871E-88AF-DF10-1311-98C617AA3EB4}"/>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AAD3CC83-1DB2-2358-C22B-45B1EAA3492C}"/>
              </a:ext>
            </a:extLst>
          </p:cNvPr>
          <p:cNvSpPr>
            <a:spLocks noGrp="1"/>
          </p:cNvSpPr>
          <p:nvPr>
            <p:ph type="title"/>
          </p:nvPr>
        </p:nvSpPr>
        <p:spPr>
          <a:xfrm>
            <a:off x="558766" y="230477"/>
            <a:ext cx="10718207" cy="600540"/>
          </a:xfrm>
        </p:spPr>
        <p:txBody>
          <a:bodyPr/>
          <a:lstStyle/>
          <a:p>
            <a:pPr algn="ctr"/>
            <a:r>
              <a:rPr lang="en-US"/>
              <a:t>Summary Tab Overview</a:t>
            </a:r>
          </a:p>
        </p:txBody>
      </p:sp>
      <p:sp>
        <p:nvSpPr>
          <p:cNvPr id="15" name="TextBox 14">
            <a:extLst>
              <a:ext uri="{FF2B5EF4-FFF2-40B4-BE49-F238E27FC236}">
                <a16:creationId xmlns:a16="http://schemas.microsoft.com/office/drawing/2014/main" id="{B58CB94A-AF9E-F58D-C669-0A3BDF4BF643}"/>
              </a:ext>
            </a:extLst>
          </p:cNvPr>
          <p:cNvSpPr txBox="1"/>
          <p:nvPr/>
        </p:nvSpPr>
        <p:spPr>
          <a:xfrm>
            <a:off x="348649" y="1014146"/>
            <a:ext cx="11751206" cy="3293209"/>
          </a:xfrm>
          <a:prstGeom prst="rect">
            <a:avLst/>
          </a:prstGeom>
          <a:noFill/>
        </p:spPr>
        <p:txBody>
          <a:bodyPr wrap="square" lIns="91440" tIns="45720" rIns="91440" bIns="45720" rtlCol="0" anchor="t">
            <a:spAutoFit/>
          </a:bodyPr>
          <a:lstStyle/>
          <a:p>
            <a:pPr>
              <a:spcAft>
                <a:spcPts val="600"/>
              </a:spcAft>
            </a:pPr>
            <a:r>
              <a:rPr lang="en-US" dirty="0"/>
              <a:t>The Summary Tab provides a summary of the staff in our school. The columns show how many positions are:</a:t>
            </a:r>
          </a:p>
          <a:p>
            <a:pPr marL="285750" indent="-285750">
              <a:spcAft>
                <a:spcPts val="600"/>
              </a:spcAft>
              <a:buFont typeface="Arial" panose="020B0604020202020204" pitchFamily="34" charset="0"/>
              <a:buChar char="•"/>
            </a:pPr>
            <a:r>
              <a:rPr lang="en-US" b="1" u="sng" dirty="0">
                <a:solidFill>
                  <a:schemeClr val="accent4"/>
                </a:solidFill>
              </a:rPr>
              <a:t>Earned</a:t>
            </a:r>
            <a:r>
              <a:rPr lang="en-US" dirty="0"/>
              <a:t> – positions allocated by district departments. There is no school-level flexibility with these positions. </a:t>
            </a:r>
            <a:endParaRPr lang="en-US" dirty="0">
              <a:solidFill>
                <a:srgbClr val="000000"/>
              </a:solidFill>
            </a:endParaRPr>
          </a:p>
          <a:p>
            <a:pPr marL="285750" indent="-285750">
              <a:spcAft>
                <a:spcPts val="600"/>
              </a:spcAft>
              <a:buFont typeface="Arial" panose="020B0604020202020204" pitchFamily="34" charset="0"/>
              <a:buChar char="•"/>
            </a:pPr>
            <a:r>
              <a:rPr lang="en-US" b="1" u="sng" dirty="0">
                <a:solidFill>
                  <a:schemeClr val="accent4"/>
                </a:solidFill>
              </a:rPr>
              <a:t>Funded</a:t>
            </a:r>
            <a:r>
              <a:rPr lang="en-US" dirty="0"/>
              <a:t> – District’s recommended staffing for positions where there is school-level flexibility with staffing the position.</a:t>
            </a:r>
            <a:endParaRPr lang="en-US" dirty="0">
              <a:solidFill>
                <a:srgbClr val="000000"/>
              </a:solidFill>
            </a:endParaRPr>
          </a:p>
          <a:p>
            <a:pPr marL="285750" indent="-285750">
              <a:spcAft>
                <a:spcPts val="600"/>
              </a:spcAft>
              <a:buFont typeface="Arial" panose="020B0604020202020204" pitchFamily="34" charset="0"/>
              <a:buChar char="•"/>
            </a:pPr>
            <a:r>
              <a:rPr lang="en-US" b="1" u="sng" dirty="0">
                <a:solidFill>
                  <a:schemeClr val="accent4"/>
                </a:solidFill>
              </a:rPr>
              <a:t>Staffed</a:t>
            </a:r>
            <a:r>
              <a:rPr lang="en-US" dirty="0"/>
              <a:t> – This shows how the principal plans to staff the position for the FY26 school year. </a:t>
            </a:r>
            <a:endParaRPr lang="en-US" dirty="0">
              <a:solidFill>
                <a:srgbClr val="000000"/>
              </a:solidFill>
              <a:cs typeface="Sabon Next LT"/>
            </a:endParaRPr>
          </a:p>
          <a:p>
            <a:pPr marL="285750" indent="-285750">
              <a:spcAft>
                <a:spcPts val="600"/>
              </a:spcAft>
              <a:buFont typeface="Arial" panose="020B0604020202020204" pitchFamily="34" charset="0"/>
              <a:buChar char="•"/>
            </a:pPr>
            <a:r>
              <a:rPr lang="en-US" b="1" u="sng" dirty="0">
                <a:solidFill>
                  <a:schemeClr val="accent4"/>
                </a:solidFill>
                <a:cs typeface="Sabon Next LT"/>
              </a:rPr>
              <a:t>Difference</a:t>
            </a:r>
            <a:r>
              <a:rPr lang="en-US" dirty="0">
                <a:cs typeface="Sabon Next LT"/>
              </a:rPr>
              <a:t>—This shows the difference between the recommendation from the District and the Principal's proposed FY26 staffing plan. </a:t>
            </a:r>
            <a:endParaRPr lang="en-US" dirty="0">
              <a:solidFill>
                <a:srgbClr val="000000"/>
              </a:solidFill>
              <a:cs typeface="Sabon Next LT"/>
            </a:endParaRPr>
          </a:p>
          <a:p>
            <a:pPr marL="285750" indent="-285750">
              <a:spcAft>
                <a:spcPts val="600"/>
              </a:spcAft>
              <a:buFont typeface="Arial" panose="020B0604020202020204" pitchFamily="34" charset="0"/>
              <a:buChar char="•"/>
            </a:pPr>
            <a:r>
              <a:rPr lang="en-US" b="1" u="sng" dirty="0">
                <a:solidFill>
                  <a:schemeClr val="accent4"/>
                </a:solidFill>
                <a:cs typeface="Sabon Next LT"/>
              </a:rPr>
              <a:t>Comments:</a:t>
            </a:r>
            <a:r>
              <a:rPr lang="en-US" dirty="0">
                <a:cs typeface="Sabon Next LT"/>
              </a:rPr>
              <a:t> </a:t>
            </a:r>
            <a:r>
              <a:rPr lang="en-US" dirty="0">
                <a:solidFill>
                  <a:srgbClr val="FF0000"/>
                </a:solidFill>
                <a:cs typeface="Sabon Next LT"/>
              </a:rPr>
              <a:t>The principal must provide comments if there is a difference in what is Funded and Staffed. </a:t>
            </a:r>
            <a:r>
              <a:rPr lang="en-US" u="sng" dirty="0">
                <a:solidFill>
                  <a:srgbClr val="FF0000"/>
                </a:solidFill>
                <a:cs typeface="Sabon Next LT"/>
              </a:rPr>
              <a:t>Principals and GO Teams will discuss the rationale provided for the Comments section. </a:t>
            </a:r>
            <a:endParaRPr lang="en-US" dirty="0">
              <a:solidFill>
                <a:srgbClr val="FF0000"/>
              </a:solidFill>
            </a:endParaRPr>
          </a:p>
          <a:p>
            <a:pPr marL="111125" indent="-111125">
              <a:buFont typeface="Calibri" panose="020B0604020202020204" pitchFamily="34" charset="0"/>
              <a:buChar char="-"/>
            </a:pPr>
            <a:endParaRPr lang="en-US" sz="1600" dirty="0">
              <a:cs typeface="Sabon Next LT"/>
            </a:endParaRPr>
          </a:p>
        </p:txBody>
      </p:sp>
      <p:sp>
        <p:nvSpPr>
          <p:cNvPr id="4" name="Slide Number Placeholder 3">
            <a:extLst>
              <a:ext uri="{FF2B5EF4-FFF2-40B4-BE49-F238E27FC236}">
                <a16:creationId xmlns:a16="http://schemas.microsoft.com/office/drawing/2014/main" id="{C8B97F77-95CB-AA67-BE1E-1957FDA53573}"/>
              </a:ext>
            </a:extLst>
          </p:cNvPr>
          <p:cNvSpPr>
            <a:spLocks noGrp="1"/>
          </p:cNvSpPr>
          <p:nvPr>
            <p:ph type="sldNum" sz="quarter" idx="11"/>
          </p:nvPr>
        </p:nvSpPr>
        <p:spPr/>
        <p:txBody>
          <a:bodyPr/>
          <a:lstStyle/>
          <a:p>
            <a:fld id="{B5CEABB6-07DC-46E8-9B57-56EC44A396E5}" type="slidenum">
              <a:rPr lang="en-US" smtClean="0"/>
              <a:pPr/>
              <a:t>22</a:t>
            </a:fld>
            <a:endParaRPr lang="en-US"/>
          </a:p>
        </p:txBody>
      </p:sp>
    </p:spTree>
    <p:extLst>
      <p:ext uri="{BB962C8B-B14F-4D97-AF65-F5344CB8AC3E}">
        <p14:creationId xmlns:p14="http://schemas.microsoft.com/office/powerpoint/2010/main" val="2276168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6523EB2C-377D-B2B9-FFA0-6FA54414C40E}"/>
              </a:ext>
            </a:extLst>
          </p:cNvPr>
          <p:cNvSpPr>
            <a:spLocks noGrp="1"/>
          </p:cNvSpPr>
          <p:nvPr>
            <p:ph type="sldNum" sz="quarter" idx="4294967295"/>
          </p:nvPr>
        </p:nvSpPr>
        <p:spPr>
          <a:xfrm>
            <a:off x="9377844" y="6448879"/>
            <a:ext cx="2743200" cy="365125"/>
          </a:xfrm>
        </p:spPr>
        <p:txBody>
          <a:bodyPr/>
          <a:lstStyle/>
          <a:p>
            <a:pPr>
              <a:spcAft>
                <a:spcPts val="600"/>
              </a:spcAft>
            </a:pPr>
            <a:fld id="{AEC10A0C-BB77-FD4A-8FA4-D4334D01E3A4}" type="slidenum">
              <a:rPr lang="en-US" smtClean="0"/>
              <a:pPr>
                <a:spcAft>
                  <a:spcPts val="600"/>
                </a:spcAft>
              </a:pPr>
              <a:t>23</a:t>
            </a:fld>
            <a:endParaRPr lang="en-US"/>
          </a:p>
        </p:txBody>
      </p:sp>
      <p:pic>
        <p:nvPicPr>
          <p:cNvPr id="6" name="Picture 5" descr="A screenshot of a computer&#10;&#10;AI-generated content may be incorrect.">
            <a:extLst>
              <a:ext uri="{FF2B5EF4-FFF2-40B4-BE49-F238E27FC236}">
                <a16:creationId xmlns:a16="http://schemas.microsoft.com/office/drawing/2014/main" id="{3BF38E3F-1041-BB65-51B9-F88DD2159320}"/>
              </a:ext>
            </a:extLst>
          </p:cNvPr>
          <p:cNvPicPr>
            <a:picLocks noChangeAspect="1"/>
          </p:cNvPicPr>
          <p:nvPr/>
        </p:nvPicPr>
        <p:blipFill>
          <a:blip r:embed="rId2"/>
          <a:stretch>
            <a:fillRect/>
          </a:stretch>
        </p:blipFill>
        <p:spPr>
          <a:xfrm>
            <a:off x="0" y="1020278"/>
            <a:ext cx="11905307" cy="4966636"/>
          </a:xfrm>
          <a:prstGeom prst="rect">
            <a:avLst/>
          </a:prstGeom>
        </p:spPr>
      </p:pic>
    </p:spTree>
    <p:extLst>
      <p:ext uri="{BB962C8B-B14F-4D97-AF65-F5344CB8AC3E}">
        <p14:creationId xmlns:p14="http://schemas.microsoft.com/office/powerpoint/2010/main" val="2495030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A3B618-4CDF-3DB5-E27F-95A8D21C8D82}"/>
              </a:ext>
            </a:extLst>
          </p:cNvPr>
          <p:cNvSpPr>
            <a:spLocks noGrp="1"/>
          </p:cNvSpPr>
          <p:nvPr>
            <p:ph type="sldNum" sz="quarter" idx="4294967295"/>
          </p:nvPr>
        </p:nvSpPr>
        <p:spPr>
          <a:xfrm>
            <a:off x="9377844" y="6448879"/>
            <a:ext cx="2743200" cy="365125"/>
          </a:xfrm>
        </p:spPr>
        <p:txBody>
          <a:bodyPr/>
          <a:lstStyle/>
          <a:p>
            <a:fld id="{AEC10A0C-BB77-FD4A-8FA4-D4334D01E3A4}" type="slidenum">
              <a:rPr lang="en-US" smtClean="0"/>
              <a:pPr/>
              <a:t>24</a:t>
            </a:fld>
            <a:endParaRPr lang="en-US"/>
          </a:p>
        </p:txBody>
      </p:sp>
      <p:pic>
        <p:nvPicPr>
          <p:cNvPr id="4" name="Picture 3" descr="A screenshot of a computer&#10;&#10;AI-generated content may be incorrect.">
            <a:extLst>
              <a:ext uri="{FF2B5EF4-FFF2-40B4-BE49-F238E27FC236}">
                <a16:creationId xmlns:a16="http://schemas.microsoft.com/office/drawing/2014/main" id="{063BE966-DE93-838A-FBB9-790C97ACE924}"/>
              </a:ext>
            </a:extLst>
          </p:cNvPr>
          <p:cNvPicPr>
            <a:picLocks noChangeAspect="1"/>
          </p:cNvPicPr>
          <p:nvPr/>
        </p:nvPicPr>
        <p:blipFill>
          <a:blip r:embed="rId2"/>
          <a:stretch>
            <a:fillRect/>
          </a:stretch>
        </p:blipFill>
        <p:spPr>
          <a:xfrm>
            <a:off x="0" y="1427869"/>
            <a:ext cx="12192000" cy="4002262"/>
          </a:xfrm>
          <a:prstGeom prst="rect">
            <a:avLst/>
          </a:prstGeom>
        </p:spPr>
      </p:pic>
    </p:spTree>
    <p:extLst>
      <p:ext uri="{BB962C8B-B14F-4D97-AF65-F5344CB8AC3E}">
        <p14:creationId xmlns:p14="http://schemas.microsoft.com/office/powerpoint/2010/main" val="122524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808998C-2261-6035-961F-4A6375E92450}"/>
              </a:ext>
            </a:extLst>
          </p:cNvPr>
          <p:cNvSpPr>
            <a:spLocks noGrp="1"/>
          </p:cNvSpPr>
          <p:nvPr>
            <p:ph type="sldNum" sz="quarter" idx="4294967295"/>
          </p:nvPr>
        </p:nvSpPr>
        <p:spPr>
          <a:xfrm>
            <a:off x="9377844" y="6448879"/>
            <a:ext cx="2743200" cy="365125"/>
          </a:xfrm>
        </p:spPr>
        <p:txBody>
          <a:bodyPr/>
          <a:lstStyle/>
          <a:p>
            <a:fld id="{AEC10A0C-BB77-FD4A-8FA4-D4334D01E3A4}" type="slidenum">
              <a:rPr lang="en-US" smtClean="0"/>
              <a:pPr/>
              <a:t>25</a:t>
            </a:fld>
            <a:endParaRPr lang="en-US"/>
          </a:p>
        </p:txBody>
      </p:sp>
      <p:pic>
        <p:nvPicPr>
          <p:cNvPr id="4" name="Picture 3" descr="A screenshot of a computer&#10;&#10;AI-generated content may be incorrect.">
            <a:extLst>
              <a:ext uri="{FF2B5EF4-FFF2-40B4-BE49-F238E27FC236}">
                <a16:creationId xmlns:a16="http://schemas.microsoft.com/office/drawing/2014/main" id="{0C2B727B-4BCB-7AB1-6102-E5EEF8435393}"/>
              </a:ext>
            </a:extLst>
          </p:cNvPr>
          <p:cNvPicPr>
            <a:picLocks noChangeAspect="1"/>
          </p:cNvPicPr>
          <p:nvPr/>
        </p:nvPicPr>
        <p:blipFill>
          <a:blip r:embed="rId2"/>
          <a:stretch>
            <a:fillRect/>
          </a:stretch>
        </p:blipFill>
        <p:spPr>
          <a:xfrm>
            <a:off x="0" y="1380841"/>
            <a:ext cx="12192000" cy="4096318"/>
          </a:xfrm>
          <a:prstGeom prst="rect">
            <a:avLst/>
          </a:prstGeom>
        </p:spPr>
      </p:pic>
    </p:spTree>
    <p:extLst>
      <p:ext uri="{BB962C8B-B14F-4D97-AF65-F5344CB8AC3E}">
        <p14:creationId xmlns:p14="http://schemas.microsoft.com/office/powerpoint/2010/main" val="1056155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3C075-8BA5-5BDA-2962-328A625AE5BB}"/>
              </a:ext>
            </a:extLst>
          </p:cNvPr>
          <p:cNvSpPr>
            <a:spLocks noGrp="1"/>
          </p:cNvSpPr>
          <p:nvPr>
            <p:ph type="title"/>
          </p:nvPr>
        </p:nvSpPr>
        <p:spPr/>
        <p:txBody>
          <a:bodyPr/>
          <a:lstStyle/>
          <a:p>
            <a:endParaRPr lang="en-US"/>
          </a:p>
        </p:txBody>
      </p:sp>
      <p:pic>
        <p:nvPicPr>
          <p:cNvPr id="7" name="Content Placeholder 6" descr="A screenshot of a computer&#10;&#10;AI-generated content may be incorrect.">
            <a:extLst>
              <a:ext uri="{FF2B5EF4-FFF2-40B4-BE49-F238E27FC236}">
                <a16:creationId xmlns:a16="http://schemas.microsoft.com/office/drawing/2014/main" id="{3BCA9DCD-57EF-6C43-38A7-78B6D7F01776}"/>
              </a:ext>
            </a:extLst>
          </p:cNvPr>
          <p:cNvPicPr>
            <a:picLocks noGrp="1" noChangeAspect="1"/>
          </p:cNvPicPr>
          <p:nvPr>
            <p:ph sz="half" idx="1"/>
          </p:nvPr>
        </p:nvPicPr>
        <p:blipFill>
          <a:blip r:embed="rId2"/>
          <a:stretch>
            <a:fillRect/>
          </a:stretch>
        </p:blipFill>
        <p:spPr>
          <a:xfrm>
            <a:off x="356870" y="365125"/>
            <a:ext cx="11395576" cy="5795043"/>
          </a:xfrm>
        </p:spPr>
      </p:pic>
    </p:spTree>
    <p:extLst>
      <p:ext uri="{BB962C8B-B14F-4D97-AF65-F5344CB8AC3E}">
        <p14:creationId xmlns:p14="http://schemas.microsoft.com/office/powerpoint/2010/main" val="2097795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6421C-1353-C3CF-D06C-E4099127F5FB}"/>
              </a:ext>
            </a:extLst>
          </p:cNvPr>
          <p:cNvSpPr>
            <a:spLocks noGrp="1"/>
          </p:cNvSpPr>
          <p:nvPr>
            <p:ph type="title"/>
          </p:nvPr>
        </p:nvSpPr>
        <p:spPr/>
        <p:txBody>
          <a:bodyPr/>
          <a:lstStyle/>
          <a:p>
            <a:endParaRPr lang="en-US"/>
          </a:p>
        </p:txBody>
      </p:sp>
      <p:pic>
        <p:nvPicPr>
          <p:cNvPr id="7" name="Content Placeholder 6" descr="A screenshot of a computer&#10;&#10;AI-generated content may be incorrect.">
            <a:extLst>
              <a:ext uri="{FF2B5EF4-FFF2-40B4-BE49-F238E27FC236}">
                <a16:creationId xmlns:a16="http://schemas.microsoft.com/office/drawing/2014/main" id="{E51FE811-C5EF-51E6-1497-08EE3712C29C}"/>
              </a:ext>
            </a:extLst>
          </p:cNvPr>
          <p:cNvPicPr>
            <a:picLocks noGrp="1" noChangeAspect="1"/>
          </p:cNvPicPr>
          <p:nvPr>
            <p:ph sz="half" idx="1"/>
          </p:nvPr>
        </p:nvPicPr>
        <p:blipFill>
          <a:blip r:embed="rId2"/>
          <a:stretch>
            <a:fillRect/>
          </a:stretch>
        </p:blipFill>
        <p:spPr>
          <a:xfrm>
            <a:off x="539750" y="365126"/>
            <a:ext cx="11118850" cy="5958672"/>
          </a:xfrm>
        </p:spPr>
      </p:pic>
    </p:spTree>
    <p:extLst>
      <p:ext uri="{BB962C8B-B14F-4D97-AF65-F5344CB8AC3E}">
        <p14:creationId xmlns:p14="http://schemas.microsoft.com/office/powerpoint/2010/main" val="2148237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A1031-DD79-96DE-2578-A3E4F34F14CA}"/>
              </a:ext>
            </a:extLst>
          </p:cNvPr>
          <p:cNvSpPr>
            <a:spLocks noGrp="1"/>
          </p:cNvSpPr>
          <p:nvPr>
            <p:ph type="title"/>
          </p:nvPr>
        </p:nvSpPr>
        <p:spPr/>
        <p:txBody>
          <a:bodyPr/>
          <a:lstStyle/>
          <a:p>
            <a:endParaRPr lang="en-US"/>
          </a:p>
        </p:txBody>
      </p:sp>
      <p:pic>
        <p:nvPicPr>
          <p:cNvPr id="5" name="Content Placeholder 4" descr="A screenshot of a computer&#10;&#10;AI-generated content may be incorrect.">
            <a:extLst>
              <a:ext uri="{FF2B5EF4-FFF2-40B4-BE49-F238E27FC236}">
                <a16:creationId xmlns:a16="http://schemas.microsoft.com/office/drawing/2014/main" id="{DBA3B05B-B178-674F-7808-269B2F1C0152}"/>
              </a:ext>
            </a:extLst>
          </p:cNvPr>
          <p:cNvPicPr>
            <a:picLocks noGrp="1" noChangeAspect="1"/>
          </p:cNvPicPr>
          <p:nvPr>
            <p:ph sz="half" idx="1"/>
          </p:nvPr>
        </p:nvPicPr>
        <p:blipFill>
          <a:blip r:embed="rId2"/>
          <a:stretch>
            <a:fillRect/>
          </a:stretch>
        </p:blipFill>
        <p:spPr>
          <a:xfrm>
            <a:off x="539750" y="289711"/>
            <a:ext cx="11118850" cy="5731415"/>
          </a:xfrm>
        </p:spPr>
      </p:pic>
    </p:spTree>
    <p:extLst>
      <p:ext uri="{BB962C8B-B14F-4D97-AF65-F5344CB8AC3E}">
        <p14:creationId xmlns:p14="http://schemas.microsoft.com/office/powerpoint/2010/main" val="1336776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9CB0E07-C89F-505D-6AEA-92EB81172F15}"/>
              </a:ext>
            </a:extLst>
          </p:cNvPr>
          <p:cNvSpPr>
            <a:spLocks noGrp="1"/>
          </p:cNvSpPr>
          <p:nvPr>
            <p:ph type="title"/>
          </p:nvPr>
        </p:nvSpPr>
        <p:spPr>
          <a:xfrm>
            <a:off x="838200" y="365125"/>
            <a:ext cx="10515600" cy="1325563"/>
          </a:xfrm>
        </p:spPr>
        <p:txBody>
          <a:bodyPr/>
          <a:lstStyle/>
          <a:p>
            <a:endParaRPr lang="en-US"/>
          </a:p>
        </p:txBody>
      </p:sp>
      <p:pic>
        <p:nvPicPr>
          <p:cNvPr id="5" name="Content Placeholder 4" descr="A screenshot of a computer&#10;&#10;AI-generated content may be incorrect.">
            <a:extLst>
              <a:ext uri="{FF2B5EF4-FFF2-40B4-BE49-F238E27FC236}">
                <a16:creationId xmlns:a16="http://schemas.microsoft.com/office/drawing/2014/main" id="{1077E62D-48D4-6A8B-F6F0-BF7356D2500F}"/>
              </a:ext>
            </a:extLst>
          </p:cNvPr>
          <p:cNvPicPr>
            <a:picLocks noGrp="1" noChangeAspect="1"/>
          </p:cNvPicPr>
          <p:nvPr>
            <p:ph sz="half" idx="1"/>
          </p:nvPr>
        </p:nvPicPr>
        <p:blipFill>
          <a:blip r:embed="rId2"/>
          <a:srcRect r="17261" b="-1"/>
          <a:stretch/>
        </p:blipFill>
        <p:spPr>
          <a:xfrm>
            <a:off x="536448" y="365125"/>
            <a:ext cx="11119104" cy="6201710"/>
          </a:xfrm>
          <a:noFill/>
        </p:spPr>
      </p:pic>
    </p:spTree>
    <p:extLst>
      <p:ext uri="{BB962C8B-B14F-4D97-AF65-F5344CB8AC3E}">
        <p14:creationId xmlns:p14="http://schemas.microsoft.com/office/powerpoint/2010/main" val="3042805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A523E-7E03-BE6E-42D6-1D25A88C78A3}"/>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D962E1-8A2D-9612-F720-04891FFEAA26}"/>
              </a:ext>
            </a:extLst>
          </p:cNvPr>
          <p:cNvSpPr>
            <a:spLocks noGrp="1"/>
          </p:cNvSpPr>
          <p:nvPr>
            <p:ph type="sldNum" sz="quarter" idx="12"/>
          </p:nvPr>
        </p:nvSpPr>
        <p:spPr>
          <a:xfrm>
            <a:off x="10373350" y="6356349"/>
            <a:ext cx="987552" cy="365125"/>
          </a:xfrm>
        </p:spPr>
        <p:txBody>
          <a:bodyPr/>
          <a:lstStyle/>
          <a:p>
            <a:fld id="{A49DFD55-3C28-40EF-9E31-A92D2E4017FF}" type="slidenum">
              <a:rPr lang="en-US" smtClean="0"/>
              <a:pPr/>
              <a:t>3</a:t>
            </a:fld>
            <a:endParaRPr lang="en-US"/>
          </a:p>
        </p:txBody>
      </p:sp>
      <p:graphicFrame>
        <p:nvGraphicFramePr>
          <p:cNvPr id="9" name="Content Placeholder 2">
            <a:extLst>
              <a:ext uri="{FF2B5EF4-FFF2-40B4-BE49-F238E27FC236}">
                <a16:creationId xmlns:a16="http://schemas.microsoft.com/office/drawing/2014/main" id="{6B3B1AF8-E185-B7F6-34AF-7B3EBA9CF566}"/>
              </a:ext>
            </a:extLst>
          </p:cNvPr>
          <p:cNvGraphicFramePr>
            <a:graphicFrameLocks/>
          </p:cNvGraphicFramePr>
          <p:nvPr>
            <p:extLst>
              <p:ext uri="{D42A27DB-BD31-4B8C-83A1-F6EECF244321}">
                <p14:modId xmlns:p14="http://schemas.microsoft.com/office/powerpoint/2010/main" val="1150616341"/>
              </p:ext>
            </p:extLst>
          </p:nvPr>
        </p:nvGraphicFramePr>
        <p:xfrm>
          <a:off x="3668109" y="903889"/>
          <a:ext cx="8208579" cy="58175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1">
            <a:extLst>
              <a:ext uri="{FF2B5EF4-FFF2-40B4-BE49-F238E27FC236}">
                <a16:creationId xmlns:a16="http://schemas.microsoft.com/office/drawing/2014/main" id="{59847BC7-7251-EB18-5C47-96DA3F570AAA}"/>
              </a:ext>
            </a:extLst>
          </p:cNvPr>
          <p:cNvSpPr>
            <a:spLocks noGrp="1"/>
          </p:cNvSpPr>
          <p:nvPr>
            <p:ph type="title"/>
          </p:nvPr>
        </p:nvSpPr>
        <p:spPr>
          <a:xfrm>
            <a:off x="3839074" y="246261"/>
            <a:ext cx="8003286" cy="768096"/>
          </a:xfrm>
        </p:spPr>
        <p:txBody>
          <a:bodyPr anchor="t">
            <a:noAutofit/>
          </a:bodyPr>
          <a:lstStyle/>
          <a:p>
            <a:pPr algn="ctr"/>
            <a:r>
              <a:rPr lang="en-US" sz="4800" b="1"/>
              <a:t>Meeting Norms</a:t>
            </a:r>
          </a:p>
        </p:txBody>
      </p:sp>
    </p:spTree>
    <p:extLst>
      <p:ext uri="{BB962C8B-B14F-4D97-AF65-F5344CB8AC3E}">
        <p14:creationId xmlns:p14="http://schemas.microsoft.com/office/powerpoint/2010/main" val="35037106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379A480-98BD-AD2D-D5E8-DD1C09EE77FC}"/>
              </a:ext>
            </a:extLst>
          </p:cNvPr>
          <p:cNvSpPr>
            <a:spLocks noGrp="1"/>
          </p:cNvSpPr>
          <p:nvPr>
            <p:ph type="title"/>
          </p:nvPr>
        </p:nvSpPr>
        <p:spPr>
          <a:xfrm>
            <a:off x="838200" y="365125"/>
            <a:ext cx="10515600" cy="1325563"/>
          </a:xfrm>
        </p:spPr>
        <p:txBody>
          <a:bodyPr/>
          <a:lstStyle/>
          <a:p>
            <a:endParaRPr lang="en-US"/>
          </a:p>
        </p:txBody>
      </p:sp>
      <p:pic>
        <p:nvPicPr>
          <p:cNvPr id="5" name="Content Placeholder 4" descr="A screenshot of a computer&#10;&#10;AI-generated content may be incorrect.">
            <a:extLst>
              <a:ext uri="{FF2B5EF4-FFF2-40B4-BE49-F238E27FC236}">
                <a16:creationId xmlns:a16="http://schemas.microsoft.com/office/drawing/2014/main" id="{8F2B34C6-C57C-DA26-CCDF-FE80C4C765E9}"/>
              </a:ext>
            </a:extLst>
          </p:cNvPr>
          <p:cNvPicPr>
            <a:picLocks noGrp="1" noChangeAspect="1"/>
          </p:cNvPicPr>
          <p:nvPr>
            <p:ph sz="half" idx="1"/>
          </p:nvPr>
        </p:nvPicPr>
        <p:blipFill>
          <a:blip r:embed="rId2"/>
          <a:srcRect r="16636" b="1"/>
          <a:stretch/>
        </p:blipFill>
        <p:spPr>
          <a:xfrm>
            <a:off x="539496" y="365125"/>
            <a:ext cx="11119104" cy="6172835"/>
          </a:xfrm>
          <a:noFill/>
        </p:spPr>
      </p:pic>
    </p:spTree>
    <p:extLst>
      <p:ext uri="{BB962C8B-B14F-4D97-AF65-F5344CB8AC3E}">
        <p14:creationId xmlns:p14="http://schemas.microsoft.com/office/powerpoint/2010/main" val="1651604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8F73A-8F34-5819-711B-203173CC4B95}"/>
              </a:ext>
            </a:extLst>
          </p:cNvPr>
          <p:cNvSpPr>
            <a:spLocks noGrp="1"/>
          </p:cNvSpPr>
          <p:nvPr>
            <p:ph type="title"/>
          </p:nvPr>
        </p:nvSpPr>
        <p:spPr/>
        <p:txBody>
          <a:bodyPr/>
          <a:lstStyle/>
          <a:p>
            <a:endParaRPr lang="en-US"/>
          </a:p>
        </p:txBody>
      </p:sp>
      <p:pic>
        <p:nvPicPr>
          <p:cNvPr id="5" name="Content Placeholder 4" descr="A screenshot of a computer&#10;&#10;AI-generated content may be incorrect.">
            <a:extLst>
              <a:ext uri="{FF2B5EF4-FFF2-40B4-BE49-F238E27FC236}">
                <a16:creationId xmlns:a16="http://schemas.microsoft.com/office/drawing/2014/main" id="{187B3EF7-4B85-344A-397E-9C777F5FB1B8}"/>
              </a:ext>
            </a:extLst>
          </p:cNvPr>
          <p:cNvPicPr>
            <a:picLocks noGrp="1" noChangeAspect="1"/>
          </p:cNvPicPr>
          <p:nvPr>
            <p:ph sz="half" idx="1"/>
          </p:nvPr>
        </p:nvPicPr>
        <p:blipFill>
          <a:blip r:embed="rId2"/>
          <a:stretch>
            <a:fillRect/>
          </a:stretch>
        </p:blipFill>
        <p:spPr>
          <a:xfrm>
            <a:off x="250257" y="365125"/>
            <a:ext cx="11405168" cy="5587581"/>
          </a:xfrm>
        </p:spPr>
      </p:pic>
    </p:spTree>
    <p:extLst>
      <p:ext uri="{BB962C8B-B14F-4D97-AF65-F5344CB8AC3E}">
        <p14:creationId xmlns:p14="http://schemas.microsoft.com/office/powerpoint/2010/main" val="3745431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071E6FF-F57C-2D82-D6F2-EE9C04C1606E}"/>
            </a:ext>
          </a:extLst>
        </p:cNvPr>
        <p:cNvGrpSpPr/>
        <p:nvPr/>
      </p:nvGrpSpPr>
      <p:grpSpPr>
        <a:xfrm>
          <a:off x="0" y="0"/>
          <a:ext cx="0" cy="0"/>
          <a:chOff x="0" y="0"/>
          <a:chExt cx="0" cy="0"/>
        </a:xfrm>
      </p:grpSpPr>
      <p:pic>
        <p:nvPicPr>
          <p:cNvPr id="3" name="Content Placeholder 5" descr="A screenshot of a spreadsheet&#10;&#10;Description automatically generated">
            <a:extLst>
              <a:ext uri="{FF2B5EF4-FFF2-40B4-BE49-F238E27FC236}">
                <a16:creationId xmlns:a16="http://schemas.microsoft.com/office/drawing/2014/main" id="{0E45C197-C3F3-9541-66F8-A017964793A9}"/>
              </a:ext>
            </a:extLst>
          </p:cNvPr>
          <p:cNvPicPr>
            <a:picLocks noChangeAspect="1"/>
          </p:cNvPicPr>
          <p:nvPr/>
        </p:nvPicPr>
        <p:blipFill>
          <a:blip r:embed="rId2"/>
          <a:stretch>
            <a:fillRect/>
          </a:stretch>
        </p:blipFill>
        <p:spPr>
          <a:xfrm>
            <a:off x="1020400" y="140753"/>
            <a:ext cx="10591632" cy="6386945"/>
          </a:xfrm>
          <a:prstGeom prst="rect">
            <a:avLst/>
          </a:prstGeom>
        </p:spPr>
      </p:pic>
      <p:sp>
        <p:nvSpPr>
          <p:cNvPr id="5" name="Slide Number Placeholder 4">
            <a:extLst>
              <a:ext uri="{FF2B5EF4-FFF2-40B4-BE49-F238E27FC236}">
                <a16:creationId xmlns:a16="http://schemas.microsoft.com/office/drawing/2014/main" id="{A867EB00-038C-964F-CF20-8ACC71876BE6}"/>
              </a:ext>
            </a:extLst>
          </p:cNvPr>
          <p:cNvSpPr>
            <a:spLocks noGrp="1"/>
          </p:cNvSpPr>
          <p:nvPr>
            <p:ph type="sldNum" sz="quarter" idx="4294967295"/>
          </p:nvPr>
        </p:nvSpPr>
        <p:spPr>
          <a:xfrm>
            <a:off x="9377844" y="6448879"/>
            <a:ext cx="2743200" cy="365125"/>
          </a:xfrm>
        </p:spPr>
        <p:txBody>
          <a:bodyPr/>
          <a:lstStyle/>
          <a:p>
            <a:fld id="{AEC10A0C-BB77-FD4A-8FA4-D4334D01E3A4}" type="slidenum">
              <a:rPr lang="en-US" smtClean="0"/>
              <a:pPr/>
              <a:t>32</a:t>
            </a:fld>
            <a:endParaRPr lang="en-US"/>
          </a:p>
        </p:txBody>
      </p:sp>
      <p:sp>
        <p:nvSpPr>
          <p:cNvPr id="6" name="TextBox 5">
            <a:extLst>
              <a:ext uri="{FF2B5EF4-FFF2-40B4-BE49-F238E27FC236}">
                <a16:creationId xmlns:a16="http://schemas.microsoft.com/office/drawing/2014/main" id="{DDD36F4A-B0C8-3F3A-7377-914BE3834556}"/>
              </a:ext>
            </a:extLst>
          </p:cNvPr>
          <p:cNvSpPr txBox="1"/>
          <p:nvPr/>
        </p:nvSpPr>
        <p:spPr>
          <a:xfrm>
            <a:off x="2287840" y="1614139"/>
            <a:ext cx="7607249" cy="3416320"/>
          </a:xfrm>
          <a:prstGeom prst="rect">
            <a:avLst/>
          </a:prstGeom>
          <a:solidFill>
            <a:schemeClr val="accent1">
              <a:lumMod val="60000"/>
              <a:lumOff val="40000"/>
            </a:schemeClr>
          </a:solidFill>
        </p:spPr>
        <p:txBody>
          <a:bodyPr wrap="square" lIns="91440" tIns="45720" rIns="91440" bIns="45720" rtlCol="0" anchor="t">
            <a:spAutoFit/>
          </a:bodyPr>
          <a:lstStyle/>
          <a:p>
            <a:pPr algn="ctr"/>
            <a:r>
              <a:rPr lang="en-US" sz="3600" b="1">
                <a:ln w="12700">
                  <a:solidFill>
                    <a:schemeClr val="tx1">
                      <a:lumMod val="50000"/>
                      <a:lumOff val="50000"/>
                    </a:schemeClr>
                  </a:solidFill>
                  <a:prstDash val="solid"/>
                </a:ln>
                <a:solidFill>
                  <a:srgbClr val="C00000"/>
                </a:solidFill>
                <a:latin typeface="Calibri"/>
                <a:ea typeface="Calibri"/>
                <a:cs typeface="Calibri"/>
              </a:rPr>
              <a:t>Example: Update with your school's Summary Tab- Use as many slides as needed. Please make sure the information on these slides reflects what you plan to send to your Cluster Supt. And your Staffing Conference</a:t>
            </a:r>
            <a:endParaRPr lang="en-US" sz="3600" b="1">
              <a:ln w="12700">
                <a:solidFill>
                  <a:prstClr val="black">
                    <a:lumMod val="50000"/>
                    <a:lumOff val="50000"/>
                  </a:prstClr>
                </a:solidFill>
                <a:prstDash val="solid"/>
              </a:ln>
              <a:solidFill>
                <a:srgbClr val="C00000"/>
              </a:solidFill>
              <a:latin typeface="Calibri"/>
              <a:ea typeface="Calibri"/>
              <a:cs typeface="Calibri"/>
            </a:endParaRPr>
          </a:p>
        </p:txBody>
      </p:sp>
    </p:spTree>
    <p:extLst>
      <p:ext uri="{BB962C8B-B14F-4D97-AF65-F5344CB8AC3E}">
        <p14:creationId xmlns:p14="http://schemas.microsoft.com/office/powerpoint/2010/main" val="2720111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4FB3E6F-2D0B-2E9B-7758-3D524A316F15}"/>
            </a:ext>
          </a:extLst>
        </p:cNvPr>
        <p:cNvGrpSpPr/>
        <p:nvPr/>
      </p:nvGrpSpPr>
      <p:grpSpPr>
        <a:xfrm>
          <a:off x="0" y="0"/>
          <a:ext cx="0" cy="0"/>
          <a:chOff x="0" y="0"/>
          <a:chExt cx="0" cy="0"/>
        </a:xfrm>
      </p:grpSpPr>
      <p:pic>
        <p:nvPicPr>
          <p:cNvPr id="2" name="Content Placeholder 6" descr="A screenshot of a spreadsheet&#10;&#10;Description automatically generated">
            <a:extLst>
              <a:ext uri="{FF2B5EF4-FFF2-40B4-BE49-F238E27FC236}">
                <a16:creationId xmlns:a16="http://schemas.microsoft.com/office/drawing/2014/main" id="{924D0F1B-2578-4543-2215-0585A7F49CDA}"/>
              </a:ext>
            </a:extLst>
          </p:cNvPr>
          <p:cNvPicPr>
            <a:picLocks noChangeAspect="1"/>
          </p:cNvPicPr>
          <p:nvPr/>
        </p:nvPicPr>
        <p:blipFill>
          <a:blip r:embed="rId2"/>
          <a:stretch>
            <a:fillRect/>
          </a:stretch>
        </p:blipFill>
        <p:spPr>
          <a:xfrm>
            <a:off x="348673" y="2170026"/>
            <a:ext cx="10848109" cy="3012092"/>
          </a:xfrm>
          <a:prstGeom prst="rect">
            <a:avLst/>
          </a:prstGeom>
        </p:spPr>
      </p:pic>
      <p:sp>
        <p:nvSpPr>
          <p:cNvPr id="5" name="Slide Number Placeholder 4">
            <a:extLst>
              <a:ext uri="{FF2B5EF4-FFF2-40B4-BE49-F238E27FC236}">
                <a16:creationId xmlns:a16="http://schemas.microsoft.com/office/drawing/2014/main" id="{F46966B6-679C-EFA3-D897-B238D9E2293F}"/>
              </a:ext>
            </a:extLst>
          </p:cNvPr>
          <p:cNvSpPr>
            <a:spLocks noGrp="1"/>
          </p:cNvSpPr>
          <p:nvPr>
            <p:ph type="sldNum" sz="quarter" idx="4294967295"/>
          </p:nvPr>
        </p:nvSpPr>
        <p:spPr>
          <a:xfrm>
            <a:off x="9377844" y="6448879"/>
            <a:ext cx="2743200" cy="365125"/>
          </a:xfrm>
        </p:spPr>
        <p:txBody>
          <a:bodyPr/>
          <a:lstStyle/>
          <a:p>
            <a:fld id="{AEC10A0C-BB77-FD4A-8FA4-D4334D01E3A4}" type="slidenum">
              <a:rPr lang="en-US" smtClean="0"/>
              <a:pPr/>
              <a:t>33</a:t>
            </a:fld>
            <a:endParaRPr lang="en-US"/>
          </a:p>
        </p:txBody>
      </p:sp>
      <p:sp>
        <p:nvSpPr>
          <p:cNvPr id="6" name="TextBox 5">
            <a:extLst>
              <a:ext uri="{FF2B5EF4-FFF2-40B4-BE49-F238E27FC236}">
                <a16:creationId xmlns:a16="http://schemas.microsoft.com/office/drawing/2014/main" id="{7BCCAA9C-050F-E04E-7A03-EDD031EE255B}"/>
              </a:ext>
            </a:extLst>
          </p:cNvPr>
          <p:cNvSpPr txBox="1"/>
          <p:nvPr/>
        </p:nvSpPr>
        <p:spPr>
          <a:xfrm>
            <a:off x="2426385" y="2762087"/>
            <a:ext cx="7607249" cy="2246769"/>
          </a:xfrm>
          <a:prstGeom prst="rect">
            <a:avLst/>
          </a:prstGeom>
          <a:solidFill>
            <a:schemeClr val="accent1">
              <a:lumMod val="60000"/>
              <a:lumOff val="40000"/>
            </a:schemeClr>
          </a:solidFill>
        </p:spPr>
        <p:txBody>
          <a:bodyPr wrap="square" lIns="91440" tIns="45720" rIns="91440" bIns="45720" rtlCol="0" anchor="t">
            <a:spAutoFit/>
          </a:bodyPr>
          <a:lstStyle/>
          <a:p>
            <a:pPr algn="ctr"/>
            <a:r>
              <a:rPr lang="en-US" sz="2800" b="1">
                <a:ln w="12700">
                  <a:solidFill>
                    <a:schemeClr val="tx1">
                      <a:lumMod val="50000"/>
                      <a:lumOff val="50000"/>
                    </a:schemeClr>
                  </a:solidFill>
                  <a:prstDash val="solid"/>
                </a:ln>
                <a:solidFill>
                  <a:srgbClr val="C00000"/>
                </a:solidFill>
                <a:latin typeface="Calibri"/>
                <a:ea typeface="Calibri"/>
                <a:cs typeface="Calibri"/>
              </a:rPr>
              <a:t>Example: Update with your school's Summary Tab- Use as many slides as needed. Please make sure the information on these slides reflects what you plan to send to your Cluster Supt. And your Staffing Conference</a:t>
            </a:r>
            <a:endParaRPr lang="en-US" sz="2800" b="1">
              <a:ln w="12700">
                <a:solidFill>
                  <a:prstClr val="black">
                    <a:lumMod val="50000"/>
                    <a:lumOff val="50000"/>
                  </a:prstClr>
                </a:solidFill>
                <a:prstDash val="solid"/>
              </a:ln>
              <a:solidFill>
                <a:srgbClr val="C00000"/>
              </a:solidFill>
              <a:latin typeface="Calibri"/>
              <a:ea typeface="Calibri"/>
              <a:cs typeface="Calibri"/>
            </a:endParaRPr>
          </a:p>
        </p:txBody>
      </p:sp>
    </p:spTree>
    <p:extLst>
      <p:ext uri="{BB962C8B-B14F-4D97-AF65-F5344CB8AC3E}">
        <p14:creationId xmlns:p14="http://schemas.microsoft.com/office/powerpoint/2010/main" val="1204739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D1E6E-EA03-D6AF-B08C-676A60191B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0E0E62-076A-5C49-1073-8C3EF38D64D4}"/>
              </a:ext>
            </a:extLst>
          </p:cNvPr>
          <p:cNvSpPr>
            <a:spLocks noGrp="1"/>
          </p:cNvSpPr>
          <p:nvPr>
            <p:ph type="title"/>
          </p:nvPr>
        </p:nvSpPr>
        <p:spPr>
          <a:xfrm>
            <a:off x="3279228" y="84813"/>
            <a:ext cx="8765627" cy="1036143"/>
          </a:xfrm>
        </p:spPr>
        <p:txBody>
          <a:bodyPr anchor="ctr">
            <a:noAutofit/>
          </a:bodyPr>
          <a:lstStyle/>
          <a:p>
            <a:pPr algn="ctr"/>
            <a:r>
              <a:rPr lang="en-US" sz="3600" b="1" dirty="0">
                <a:latin typeface="Calibri"/>
                <a:ea typeface="Calibri"/>
                <a:cs typeface="Calibri"/>
              </a:rPr>
              <a:t>Summary of position Changes to Support the fy26 </a:t>
            </a:r>
            <a:r>
              <a:rPr lang="en-US" sz="3600" b="1" dirty="0" err="1">
                <a:latin typeface="Calibri"/>
                <a:ea typeface="Calibri"/>
                <a:cs typeface="Calibri"/>
              </a:rPr>
              <a:t>bUDGET</a:t>
            </a:r>
            <a:endParaRPr lang="en-US" sz="3600" b="1"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F243CBD7-473E-23F2-AE74-1D7A84BF21BD}"/>
              </a:ext>
            </a:extLst>
          </p:cNvPr>
          <p:cNvSpPr>
            <a:spLocks noGrp="1"/>
          </p:cNvSpPr>
          <p:nvPr>
            <p:ph type="sldNum" sz="quarter" idx="12"/>
          </p:nvPr>
        </p:nvSpPr>
        <p:spPr/>
        <p:txBody>
          <a:bodyPr/>
          <a:lstStyle/>
          <a:p>
            <a:fld id="{A49DFD55-3C28-40EF-9E31-A92D2E4017FF}" type="slidenum">
              <a:rPr lang="en-US" smtClean="0"/>
              <a:pPr/>
              <a:t>34</a:t>
            </a:fld>
            <a:endParaRPr lang="en-US"/>
          </a:p>
        </p:txBody>
      </p:sp>
      <p:sp>
        <p:nvSpPr>
          <p:cNvPr id="7" name="Rectangle 6">
            <a:extLst>
              <a:ext uri="{FF2B5EF4-FFF2-40B4-BE49-F238E27FC236}">
                <a16:creationId xmlns:a16="http://schemas.microsoft.com/office/drawing/2014/main" id="{E4D3FEE1-F4BB-B8B4-DFFE-055285C0C52A}"/>
              </a:ext>
            </a:extLst>
          </p:cNvPr>
          <p:cNvSpPr/>
          <p:nvPr/>
        </p:nvSpPr>
        <p:spPr>
          <a:xfrm>
            <a:off x="4277710" y="1100618"/>
            <a:ext cx="7241628" cy="135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abon Next LT"/>
              <a:ea typeface="+mn-ea"/>
              <a:cs typeface="+mn-cs"/>
            </a:endParaRPr>
          </a:p>
        </p:txBody>
      </p:sp>
      <p:graphicFrame>
        <p:nvGraphicFramePr>
          <p:cNvPr id="4" name="Content Placeholder 4">
            <a:extLst>
              <a:ext uri="{FF2B5EF4-FFF2-40B4-BE49-F238E27FC236}">
                <a16:creationId xmlns:a16="http://schemas.microsoft.com/office/drawing/2014/main" id="{B82C28E2-D65A-5932-C2D5-D810AEF1A44F}"/>
              </a:ext>
            </a:extLst>
          </p:cNvPr>
          <p:cNvGraphicFramePr>
            <a:graphicFrameLocks/>
          </p:cNvGraphicFramePr>
          <p:nvPr>
            <p:extLst>
              <p:ext uri="{D42A27DB-BD31-4B8C-83A1-F6EECF244321}">
                <p14:modId xmlns:p14="http://schemas.microsoft.com/office/powerpoint/2010/main" val="4253356691"/>
              </p:ext>
            </p:extLst>
          </p:nvPr>
        </p:nvGraphicFramePr>
        <p:xfrm>
          <a:off x="3626068" y="1332286"/>
          <a:ext cx="8040514" cy="4031597"/>
        </p:xfrm>
        <a:graphic>
          <a:graphicData uri="http://schemas.openxmlformats.org/drawingml/2006/table">
            <a:tbl>
              <a:tblPr firstRow="1" bandRow="1">
                <a:tableStyleId>{00A15C55-8517-42AA-B614-E9B94910E393}</a:tableStyleId>
              </a:tblPr>
              <a:tblGrid>
                <a:gridCol w="4020257">
                  <a:extLst>
                    <a:ext uri="{9D8B030D-6E8A-4147-A177-3AD203B41FA5}">
                      <a16:colId xmlns:a16="http://schemas.microsoft.com/office/drawing/2014/main" val="3868647755"/>
                    </a:ext>
                  </a:extLst>
                </a:gridCol>
                <a:gridCol w="4020257">
                  <a:extLst>
                    <a:ext uri="{9D8B030D-6E8A-4147-A177-3AD203B41FA5}">
                      <a16:colId xmlns:a16="http://schemas.microsoft.com/office/drawing/2014/main" val="2112092059"/>
                    </a:ext>
                  </a:extLst>
                </a:gridCol>
              </a:tblGrid>
              <a:tr h="582239">
                <a:tc>
                  <a:txBody>
                    <a:bodyPr/>
                    <a:lstStyle/>
                    <a:p>
                      <a:pPr lvl="0" algn="ctr">
                        <a:buNone/>
                      </a:pPr>
                      <a:r>
                        <a:rPr lang="en-US" sz="3200" dirty="0">
                          <a:solidFill>
                            <a:schemeClr val="tx1"/>
                          </a:solidFill>
                        </a:rPr>
                        <a:t>CREATED</a:t>
                      </a:r>
                    </a:p>
                  </a:txBody>
                  <a:tcPr anchor="ctr"/>
                </a:tc>
                <a:tc>
                  <a:txBody>
                    <a:bodyPr/>
                    <a:lstStyle/>
                    <a:p>
                      <a:pPr lvl="0" algn="ctr">
                        <a:buNone/>
                      </a:pPr>
                      <a:r>
                        <a:rPr lang="en-US" sz="3200" dirty="0">
                          <a:solidFill>
                            <a:schemeClr val="tx1"/>
                          </a:solidFill>
                        </a:rPr>
                        <a:t>REMOVED</a:t>
                      </a:r>
                    </a:p>
                  </a:txBody>
                  <a:tcPr anchor="ctr"/>
                </a:tc>
                <a:extLst>
                  <a:ext uri="{0D108BD9-81ED-4DB2-BD59-A6C34878D82A}">
                    <a16:rowId xmlns:a16="http://schemas.microsoft.com/office/drawing/2014/main" val="1634409478"/>
                  </a:ext>
                </a:extLst>
              </a:tr>
              <a:tr h="509706">
                <a:tc>
                  <a:txBody>
                    <a:bodyPr/>
                    <a:lstStyle/>
                    <a:p>
                      <a:r>
                        <a:rPr lang="en-US" dirty="0"/>
                        <a:t>K-5 EIP Reading Teacher </a:t>
                      </a:r>
                    </a:p>
                  </a:txBody>
                  <a:tcPr anchor="ctr"/>
                </a:tc>
                <a:tc>
                  <a:txBody>
                    <a:bodyPr/>
                    <a:lstStyle/>
                    <a:p>
                      <a:r>
                        <a:rPr lang="en-US" dirty="0"/>
                        <a:t>1 Art Teacher </a:t>
                      </a:r>
                    </a:p>
                  </a:txBody>
                  <a:tcPr anchor="ctr"/>
                </a:tc>
                <a:extLst>
                  <a:ext uri="{0D108BD9-81ED-4DB2-BD59-A6C34878D82A}">
                    <a16:rowId xmlns:a16="http://schemas.microsoft.com/office/drawing/2014/main" val="1813335333"/>
                  </a:ext>
                </a:extLst>
              </a:tr>
              <a:tr h="509706">
                <a:tc>
                  <a:txBody>
                    <a:bodyPr/>
                    <a:lstStyle/>
                    <a:p>
                      <a:r>
                        <a:rPr lang="en-US" dirty="0"/>
                        <a:t>K-5 EIP Math Teacher </a:t>
                      </a:r>
                    </a:p>
                  </a:txBody>
                  <a:tcPr anchor="ctr"/>
                </a:tc>
                <a:tc>
                  <a:txBody>
                    <a:bodyPr/>
                    <a:lstStyle/>
                    <a:p>
                      <a:r>
                        <a:rPr lang="en-US" dirty="0"/>
                        <a:t>1 World Language Teacher</a:t>
                      </a:r>
                    </a:p>
                  </a:txBody>
                  <a:tcPr anchor="ctr"/>
                </a:tc>
                <a:extLst>
                  <a:ext uri="{0D108BD9-81ED-4DB2-BD59-A6C34878D82A}">
                    <a16:rowId xmlns:a16="http://schemas.microsoft.com/office/drawing/2014/main" val="4138019235"/>
                  </a:ext>
                </a:extLst>
              </a:tr>
              <a:tr h="509706">
                <a:tc>
                  <a:txBody>
                    <a:bodyPr/>
                    <a:lstStyle/>
                    <a:p>
                      <a:r>
                        <a:rPr lang="en-US" dirty="0"/>
                        <a:t>1 Project Manager School Based </a:t>
                      </a:r>
                    </a:p>
                  </a:txBody>
                  <a:tcPr anchor="ctr"/>
                </a:tc>
                <a:tc>
                  <a:txBody>
                    <a:bodyPr/>
                    <a:lstStyle/>
                    <a:p>
                      <a:r>
                        <a:rPr lang="en-US" dirty="0"/>
                        <a:t>1 Parent Liaison </a:t>
                      </a:r>
                    </a:p>
                  </a:txBody>
                  <a:tcPr anchor="ctr"/>
                </a:tc>
                <a:extLst>
                  <a:ext uri="{0D108BD9-81ED-4DB2-BD59-A6C34878D82A}">
                    <a16:rowId xmlns:a16="http://schemas.microsoft.com/office/drawing/2014/main" val="4244013826"/>
                  </a:ext>
                </a:extLst>
              </a:tr>
              <a:tr h="625417">
                <a:tc>
                  <a:txBody>
                    <a:bodyPr/>
                    <a:lstStyle/>
                    <a:p>
                      <a:r>
                        <a:rPr lang="en-US" dirty="0"/>
                        <a:t>.5 Special Ed Lead Teacher( District provides .5) </a:t>
                      </a:r>
                    </a:p>
                  </a:txBody>
                  <a:tcPr anchor="ctr"/>
                </a:tc>
                <a:tc>
                  <a:txBody>
                    <a:bodyPr/>
                    <a:lstStyle/>
                    <a:p>
                      <a:r>
                        <a:rPr lang="en-US" dirty="0"/>
                        <a:t>  </a:t>
                      </a:r>
                    </a:p>
                  </a:txBody>
                  <a:tcPr anchor="ctr"/>
                </a:tc>
                <a:extLst>
                  <a:ext uri="{0D108BD9-81ED-4DB2-BD59-A6C34878D82A}">
                    <a16:rowId xmlns:a16="http://schemas.microsoft.com/office/drawing/2014/main" val="322258494"/>
                  </a:ext>
                </a:extLst>
              </a:tr>
              <a:tr h="625417">
                <a:tc>
                  <a:txBody>
                    <a:bodyPr/>
                    <a:lstStyle/>
                    <a:p>
                      <a:r>
                        <a:rPr lang="en-US" dirty="0"/>
                        <a:t>1 Instructional Paraprofessional (Small Group Instruction) </a:t>
                      </a:r>
                    </a:p>
                  </a:txBody>
                  <a:tcPr anchor="ctr"/>
                </a:tc>
                <a:tc>
                  <a:txBody>
                    <a:bodyPr/>
                    <a:lstStyle/>
                    <a:p>
                      <a:endParaRPr lang="en-US" dirty="0"/>
                    </a:p>
                  </a:txBody>
                  <a:tcPr anchor="ctr"/>
                </a:tc>
                <a:extLst>
                  <a:ext uri="{0D108BD9-81ED-4DB2-BD59-A6C34878D82A}">
                    <a16:rowId xmlns:a16="http://schemas.microsoft.com/office/drawing/2014/main" val="2358214760"/>
                  </a:ext>
                </a:extLst>
              </a:tr>
              <a:tr h="625417">
                <a:tc>
                  <a:txBody>
                    <a:bodyPr/>
                    <a:lstStyle/>
                    <a:p>
                      <a:r>
                        <a:rPr lang="en-US" dirty="0"/>
                        <a:t>Hourly Art Teacher</a:t>
                      </a:r>
                    </a:p>
                    <a:p>
                      <a:r>
                        <a:rPr lang="en-US" dirty="0"/>
                        <a:t>Hourly World Language Teacher </a:t>
                      </a:r>
                    </a:p>
                  </a:txBody>
                  <a:tcPr anchor="ctr"/>
                </a:tc>
                <a:tc>
                  <a:txBody>
                    <a:bodyPr/>
                    <a:lstStyle/>
                    <a:p>
                      <a:endParaRPr lang="en-US" dirty="0"/>
                    </a:p>
                  </a:txBody>
                  <a:tcPr anchor="ctr"/>
                </a:tc>
                <a:extLst>
                  <a:ext uri="{0D108BD9-81ED-4DB2-BD59-A6C34878D82A}">
                    <a16:rowId xmlns:a16="http://schemas.microsoft.com/office/drawing/2014/main" val="730182601"/>
                  </a:ext>
                </a:extLst>
              </a:tr>
            </a:tbl>
          </a:graphicData>
        </a:graphic>
      </p:graphicFrame>
      <p:graphicFrame>
        <p:nvGraphicFramePr>
          <p:cNvPr id="5" name="Table 4">
            <a:extLst>
              <a:ext uri="{FF2B5EF4-FFF2-40B4-BE49-F238E27FC236}">
                <a16:creationId xmlns:a16="http://schemas.microsoft.com/office/drawing/2014/main" id="{2DBF1023-E0F9-AF03-84FF-CA9E6B59C804}"/>
              </a:ext>
            </a:extLst>
          </p:cNvPr>
          <p:cNvGraphicFramePr>
            <a:graphicFrameLocks noGrp="1"/>
          </p:cNvGraphicFramePr>
          <p:nvPr>
            <p:extLst>
              <p:ext uri="{D42A27DB-BD31-4B8C-83A1-F6EECF244321}">
                <p14:modId xmlns:p14="http://schemas.microsoft.com/office/powerpoint/2010/main" val="2827413659"/>
              </p:ext>
            </p:extLst>
          </p:nvPr>
        </p:nvGraphicFramePr>
        <p:xfrm>
          <a:off x="4007890" y="5363883"/>
          <a:ext cx="7781268" cy="1645920"/>
        </p:xfrm>
        <a:graphic>
          <a:graphicData uri="http://schemas.openxmlformats.org/drawingml/2006/table">
            <a:tbl>
              <a:tblPr firstRow="1" bandRow="1">
                <a:tableStyleId>{5C22544A-7EE6-4342-B048-85BDC9FD1C3A}</a:tableStyleId>
              </a:tblPr>
              <a:tblGrid>
                <a:gridCol w="7781268">
                  <a:extLst>
                    <a:ext uri="{9D8B030D-6E8A-4147-A177-3AD203B41FA5}">
                      <a16:colId xmlns:a16="http://schemas.microsoft.com/office/drawing/2014/main" val="32558296"/>
                    </a:ext>
                  </a:extLst>
                </a:gridCol>
              </a:tblGrid>
              <a:tr h="365602">
                <a:tc>
                  <a:txBody>
                    <a:bodyPr/>
                    <a:lstStyle/>
                    <a:p>
                      <a:r>
                        <a:rPr lang="en-US" sz="2400" b="1" dirty="0">
                          <a:solidFill>
                            <a:schemeClr val="tx1"/>
                          </a:solidFill>
                        </a:rPr>
                        <a:t>Summary of Changes </a:t>
                      </a:r>
                      <a:r>
                        <a:rPr lang="en-US" sz="2400" b="0" dirty="0">
                          <a:solidFill>
                            <a:schemeClr val="tx1"/>
                          </a:solidFill>
                        </a:rPr>
                        <a:t> </a:t>
                      </a:r>
                      <a:endParaRPr lang="en-US" sz="2400" b="1" dirty="0">
                        <a:solidFill>
                          <a:schemeClr val="tx1"/>
                        </a:solidFill>
                      </a:endParaRP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23371214"/>
                  </a:ext>
                </a:extLst>
              </a:tr>
              <a:tr h="950564">
                <a:tc>
                  <a:txBody>
                    <a:bodyPr/>
                    <a:lstStyle/>
                    <a:p>
                      <a:r>
                        <a:rPr lang="en-US" b="1" i="0" dirty="0">
                          <a:solidFill>
                            <a:srgbClr val="FF0000"/>
                          </a:solidFill>
                        </a:rPr>
                        <a:t>Reading and Math Teacher will continue to provide students with reading and math instruction. Special Education Numbers have increased from 9 students to 40 students within the current academic school year. Dunbar also has a Functional Regional Unit. </a:t>
                      </a: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3676506"/>
                  </a:ext>
                </a:extLst>
              </a:tr>
            </a:tbl>
          </a:graphicData>
        </a:graphic>
      </p:graphicFrame>
    </p:spTree>
    <p:extLst>
      <p:ext uri="{BB962C8B-B14F-4D97-AF65-F5344CB8AC3E}">
        <p14:creationId xmlns:p14="http://schemas.microsoft.com/office/powerpoint/2010/main" val="34983374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8555B-25A1-3A64-37F0-DCA5434032EB}"/>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4BCAB7B1-CD16-D1C8-A153-F39DB677AD62}"/>
              </a:ext>
            </a:extLst>
          </p:cNvPr>
          <p:cNvGraphicFramePr>
            <a:graphicFrameLocks noGrp="1"/>
          </p:cNvGraphicFramePr>
          <p:nvPr/>
        </p:nvGraphicFramePr>
        <p:xfrm>
          <a:off x="369530" y="1155890"/>
          <a:ext cx="6344267" cy="5334863"/>
        </p:xfrm>
        <a:graphic>
          <a:graphicData uri="http://schemas.openxmlformats.org/drawingml/2006/table">
            <a:tbl>
              <a:tblPr/>
              <a:tblGrid>
                <a:gridCol w="2097424">
                  <a:extLst>
                    <a:ext uri="{9D8B030D-6E8A-4147-A177-3AD203B41FA5}">
                      <a16:colId xmlns:a16="http://schemas.microsoft.com/office/drawing/2014/main" val="2132222022"/>
                    </a:ext>
                  </a:extLst>
                </a:gridCol>
                <a:gridCol w="693361">
                  <a:extLst>
                    <a:ext uri="{9D8B030D-6E8A-4147-A177-3AD203B41FA5}">
                      <a16:colId xmlns:a16="http://schemas.microsoft.com/office/drawing/2014/main" val="1035086746"/>
                    </a:ext>
                  </a:extLst>
                </a:gridCol>
                <a:gridCol w="751114">
                  <a:extLst>
                    <a:ext uri="{9D8B030D-6E8A-4147-A177-3AD203B41FA5}">
                      <a16:colId xmlns:a16="http://schemas.microsoft.com/office/drawing/2014/main" val="2933752437"/>
                    </a:ext>
                  </a:extLst>
                </a:gridCol>
                <a:gridCol w="548939">
                  <a:extLst>
                    <a:ext uri="{9D8B030D-6E8A-4147-A177-3AD203B41FA5}">
                      <a16:colId xmlns:a16="http://schemas.microsoft.com/office/drawing/2014/main" val="2142839471"/>
                    </a:ext>
                  </a:extLst>
                </a:gridCol>
                <a:gridCol w="2253429">
                  <a:extLst>
                    <a:ext uri="{9D8B030D-6E8A-4147-A177-3AD203B41FA5}">
                      <a16:colId xmlns:a16="http://schemas.microsoft.com/office/drawing/2014/main" val="1647057648"/>
                    </a:ext>
                  </a:extLst>
                </a:gridCol>
              </a:tblGrid>
              <a:tr h="213394">
                <a:tc>
                  <a:txBody>
                    <a:bodyPr/>
                    <a:lstStyle/>
                    <a:p>
                      <a:pPr algn="ctr" fontAlgn="ctr"/>
                      <a:r>
                        <a:rPr lang="en-US" sz="1100" b="1" i="0" u="none" strike="noStrike">
                          <a:solidFill>
                            <a:srgbClr val="FFFFFF"/>
                          </a:solidFill>
                          <a:effectLst/>
                          <a:latin typeface="Arial" panose="020B0604020202020204" pitchFamily="34" charset="0"/>
                        </a:rPr>
                        <a:t>Description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3A9"/>
                    </a:solidFill>
                  </a:tcPr>
                </a:tc>
                <a:tc>
                  <a:txBody>
                    <a:bodyPr/>
                    <a:lstStyle/>
                    <a:p>
                      <a:pPr algn="ctr" fontAlgn="ctr"/>
                      <a:r>
                        <a:rPr lang="en-US" sz="1100" b="1" i="0" u="none" strike="noStrike">
                          <a:solidFill>
                            <a:srgbClr val="FFFFFF"/>
                          </a:solidFill>
                          <a:effectLst/>
                          <a:latin typeface="Arial" panose="020B0604020202020204" pitchFamily="34" charset="0"/>
                        </a:rPr>
                        <a:t>Rec.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3A9"/>
                    </a:solidFill>
                  </a:tcPr>
                </a:tc>
                <a:tc>
                  <a:txBody>
                    <a:bodyPr/>
                    <a:lstStyle/>
                    <a:p>
                      <a:pPr algn="ctr" fontAlgn="ctr"/>
                      <a:r>
                        <a:rPr lang="en-US" sz="1100" b="1" i="0" u="none" strike="noStrike">
                          <a:solidFill>
                            <a:srgbClr val="FFFFFF"/>
                          </a:solidFill>
                          <a:effectLst/>
                          <a:latin typeface="Arial" panose="020B0604020202020204" pitchFamily="34" charset="0"/>
                        </a:rPr>
                        <a:t>Allocation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3A9"/>
                    </a:solidFill>
                  </a:tcPr>
                </a:tc>
                <a:tc>
                  <a:txBody>
                    <a:bodyPr/>
                    <a:lstStyle/>
                    <a:p>
                      <a:pPr algn="ctr" fontAlgn="ctr"/>
                      <a:r>
                        <a:rPr lang="en-US" sz="1100" b="1" i="0" u="none" strike="noStrike">
                          <a:solidFill>
                            <a:srgbClr val="FFFFFF"/>
                          </a:solidFill>
                          <a:effectLst/>
                          <a:latin typeface="Arial" panose="020B0604020202020204" pitchFamily="34" charset="0"/>
                        </a:rPr>
                        <a:t>Diff</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3A9"/>
                    </a:solidFill>
                  </a:tcPr>
                </a:tc>
                <a:tc>
                  <a:txBody>
                    <a:bodyPr/>
                    <a:lstStyle/>
                    <a:p>
                      <a:pPr algn="ctr" fontAlgn="ctr"/>
                      <a:r>
                        <a:rPr lang="en-US" sz="1100" b="1" i="0" u="none" strike="noStrike">
                          <a:solidFill>
                            <a:srgbClr val="FFFFFF"/>
                          </a:solidFill>
                          <a:effectLst/>
                          <a:latin typeface="Arial" panose="020B0604020202020204" pitchFamily="34" charset="0"/>
                        </a:rPr>
                        <a:t>Notes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3A9"/>
                    </a:solidFill>
                  </a:tcPr>
                </a:tc>
                <a:extLst>
                  <a:ext uri="{0D108BD9-81ED-4DB2-BD59-A6C34878D82A}">
                    <a16:rowId xmlns:a16="http://schemas.microsoft.com/office/drawing/2014/main" val="1002575392"/>
                  </a:ext>
                </a:extLst>
              </a:tr>
              <a:tr h="213394">
                <a:tc>
                  <a:txBody>
                    <a:bodyPr/>
                    <a:lstStyle/>
                    <a:p>
                      <a:pPr algn="ctr" fontAlgn="ctr"/>
                      <a:r>
                        <a:rPr lang="en-US" sz="1100" b="1" i="0" u="none" strike="noStrike">
                          <a:solidFill>
                            <a:srgbClr val="FFFFFF"/>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3A9"/>
                    </a:solidFill>
                  </a:tcPr>
                </a:tc>
                <a:tc>
                  <a:txBody>
                    <a:bodyPr/>
                    <a:lstStyle/>
                    <a:p>
                      <a:pPr algn="ctr" fontAlgn="ctr"/>
                      <a:r>
                        <a:rPr lang="en-US" sz="1100" b="1" i="0" u="none" strike="noStrike">
                          <a:solidFill>
                            <a:srgbClr val="FFFFFF"/>
                          </a:solidFill>
                          <a:effectLst/>
                          <a:latin typeface="Arial" panose="020B060402020202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3A9"/>
                    </a:solidFill>
                  </a:tcPr>
                </a:tc>
                <a:tc>
                  <a:txBody>
                    <a:bodyPr/>
                    <a:lstStyle/>
                    <a:p>
                      <a:pPr algn="ctr" fontAlgn="ctr"/>
                      <a:r>
                        <a:rPr lang="en-US" sz="1100" b="1" i="0" u="none" strike="noStrike">
                          <a:solidFill>
                            <a:srgbClr val="FFFFFF"/>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3A9"/>
                    </a:solidFill>
                  </a:tcPr>
                </a:tc>
                <a:tc>
                  <a:txBody>
                    <a:bodyPr/>
                    <a:lstStyle/>
                    <a:p>
                      <a:pPr algn="ctr" fontAlgn="ctr"/>
                      <a:r>
                        <a:rPr lang="en-US" sz="1100" b="1" i="0" u="none" strike="noStrike">
                          <a:solidFill>
                            <a:srgbClr val="FFFFFF"/>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3A9"/>
                    </a:solidFill>
                  </a:tcPr>
                </a:tc>
                <a:tc>
                  <a:txBody>
                    <a:bodyPr/>
                    <a:lstStyle/>
                    <a:p>
                      <a:pPr algn="ctr" fontAlgn="ctr"/>
                      <a:r>
                        <a:rPr lang="en-US" sz="1100" b="1" i="0" u="none" strike="noStrike">
                          <a:solidFill>
                            <a:srgbClr val="FFFFFF"/>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3A9"/>
                    </a:solidFill>
                  </a:tcPr>
                </a:tc>
                <a:extLst>
                  <a:ext uri="{0D108BD9-81ED-4DB2-BD59-A6C34878D82A}">
                    <a16:rowId xmlns:a16="http://schemas.microsoft.com/office/drawing/2014/main" val="4244165761"/>
                  </a:ext>
                </a:extLst>
              </a:tr>
              <a:tr h="320092">
                <a:tc>
                  <a:txBody>
                    <a:bodyPr/>
                    <a:lstStyle/>
                    <a:p>
                      <a:pPr algn="r" fontAlgn="b"/>
                      <a:r>
                        <a:rPr lang="en-US" sz="1000" b="0" i="0" u="none" strike="noStrike">
                          <a:effectLst/>
                          <a:latin typeface="Arial" panose="020B0604020202020204" pitchFamily="34" charset="0"/>
                        </a:rPr>
                        <a:t> Reserve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291,149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291,149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68321126"/>
                  </a:ext>
                </a:extLst>
              </a:tr>
              <a:tr h="320092">
                <a:tc>
                  <a:txBody>
                    <a:bodyPr/>
                    <a:lstStyle/>
                    <a:p>
                      <a:pPr algn="r" fontAlgn="b"/>
                      <a:r>
                        <a:rPr lang="en-US" sz="1000" b="0" i="0" u="none" strike="noStrike">
                          <a:effectLst/>
                          <a:latin typeface="Arial" panose="020B0604020202020204" pitchFamily="34" charset="0"/>
                        </a:rPr>
                        <a:t> Teacher Stipends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04140391"/>
                  </a:ext>
                </a:extLst>
              </a:tr>
              <a:tr h="320092">
                <a:tc>
                  <a:txBody>
                    <a:bodyPr/>
                    <a:lstStyle/>
                    <a:p>
                      <a:pPr algn="r" fontAlgn="b"/>
                      <a:r>
                        <a:rPr lang="en-US" sz="1000" b="0" i="0" u="none" strike="noStrike">
                          <a:effectLst/>
                          <a:latin typeface="Arial" panose="020B0604020202020204" pitchFamily="34" charset="0"/>
                        </a:rPr>
                        <a:t> Secretary Overtime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38875893"/>
                  </a:ext>
                </a:extLst>
              </a:tr>
              <a:tr h="320092">
                <a:tc>
                  <a:txBody>
                    <a:bodyPr/>
                    <a:lstStyle/>
                    <a:p>
                      <a:pPr algn="r" fontAlgn="b"/>
                      <a:r>
                        <a:rPr lang="en-US" sz="1000" b="0" i="0" u="none" strike="noStrike">
                          <a:effectLst/>
                          <a:latin typeface="Arial" panose="020B0604020202020204" pitchFamily="34" charset="0"/>
                        </a:rPr>
                        <a:t> Contracted Services for Instruction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08940982"/>
                  </a:ext>
                </a:extLst>
              </a:tr>
              <a:tr h="355657">
                <a:tc>
                  <a:txBody>
                    <a:bodyPr/>
                    <a:lstStyle/>
                    <a:p>
                      <a:pPr algn="r" fontAlgn="b"/>
                      <a:r>
                        <a:rPr lang="en-US" sz="1000" b="0" i="0" u="none" strike="noStrike">
                          <a:effectLst/>
                          <a:latin typeface="Arial" panose="020B0604020202020204" pitchFamily="34" charset="0"/>
                        </a:rPr>
                        <a:t> Contracted Services for Professional Development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55739284"/>
                  </a:ext>
                </a:extLst>
              </a:tr>
              <a:tr h="320092">
                <a:tc>
                  <a:txBody>
                    <a:bodyPr/>
                    <a:lstStyle/>
                    <a:p>
                      <a:pPr algn="r" fontAlgn="b"/>
                      <a:r>
                        <a:rPr lang="en-US" sz="1000" b="0" i="0" u="none" strike="noStrike">
                          <a:effectLst/>
                          <a:latin typeface="Arial" panose="020B0604020202020204" pitchFamily="34" charset="0"/>
                        </a:rPr>
                        <a:t> Web-based Subscriptions and Licenses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81891098"/>
                  </a:ext>
                </a:extLst>
              </a:tr>
              <a:tr h="320092">
                <a:tc>
                  <a:txBody>
                    <a:bodyPr/>
                    <a:lstStyle/>
                    <a:p>
                      <a:pPr algn="r" fontAlgn="b"/>
                      <a:r>
                        <a:rPr lang="en-US" sz="1000" b="0" i="0" u="none" strike="noStrike">
                          <a:effectLst/>
                          <a:latin typeface="Arial" panose="020B0604020202020204" pitchFamily="34" charset="0"/>
                        </a:rPr>
                        <a:t> Signature Program Communication/Shipping Fee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3394671"/>
                  </a:ext>
                </a:extLst>
              </a:tr>
              <a:tr h="320092">
                <a:tc>
                  <a:txBody>
                    <a:bodyPr/>
                    <a:lstStyle/>
                    <a:p>
                      <a:pPr algn="r" fontAlgn="b"/>
                      <a:r>
                        <a:rPr lang="en-US" sz="1000" b="0" i="0" u="none" strike="noStrike">
                          <a:effectLst/>
                          <a:latin typeface="Arial" panose="020B0604020202020204" pitchFamily="34" charset="0"/>
                        </a:rPr>
                        <a:t> Computer Software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17889642"/>
                  </a:ext>
                </a:extLst>
              </a:tr>
              <a:tr h="320092">
                <a:tc>
                  <a:txBody>
                    <a:bodyPr/>
                    <a:lstStyle/>
                    <a:p>
                      <a:pPr algn="r" fontAlgn="b"/>
                      <a:r>
                        <a:rPr lang="en-US" sz="1000" b="0" i="0" u="none" strike="noStrike">
                          <a:effectLst/>
                          <a:latin typeface="Arial" panose="020B0604020202020204" pitchFamily="34" charset="0"/>
                        </a:rPr>
                        <a:t> Mileage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50749554"/>
                  </a:ext>
                </a:extLst>
              </a:tr>
              <a:tr h="320092">
                <a:tc>
                  <a:txBody>
                    <a:bodyPr/>
                    <a:lstStyle/>
                    <a:p>
                      <a:pPr algn="r" fontAlgn="b"/>
                      <a:r>
                        <a:rPr lang="en-US" sz="1000" b="0" i="0" u="none" strike="noStrike">
                          <a:effectLst/>
                          <a:latin typeface="Arial" panose="020B0604020202020204" pitchFamily="34" charset="0"/>
                        </a:rPr>
                        <a:t> Student Transportation-APS Buses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43303253"/>
                  </a:ext>
                </a:extLst>
              </a:tr>
              <a:tr h="320092">
                <a:tc>
                  <a:txBody>
                    <a:bodyPr/>
                    <a:lstStyle/>
                    <a:p>
                      <a:pPr algn="r" fontAlgn="b"/>
                      <a:r>
                        <a:rPr lang="en-US" sz="1000" b="0" i="0" u="none" strike="noStrike">
                          <a:effectLst/>
                          <a:latin typeface="Arial" panose="020B0604020202020204" pitchFamily="34" charset="0"/>
                        </a:rPr>
                        <a:t> District Funded Field Trips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60,886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60,886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60556529"/>
                  </a:ext>
                </a:extLst>
              </a:tr>
              <a:tr h="355657">
                <a:tc>
                  <a:txBody>
                    <a:bodyPr/>
                    <a:lstStyle/>
                    <a:p>
                      <a:pPr algn="r" fontAlgn="b"/>
                      <a:r>
                        <a:rPr lang="en-US" sz="1000" b="0" i="0" u="none" strike="noStrike">
                          <a:effectLst/>
                          <a:latin typeface="Arial" panose="020B0604020202020204" pitchFamily="34" charset="0"/>
                        </a:rPr>
                        <a:t> Teaching/Other Supplies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81,900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(81,900)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2463051470"/>
                  </a:ext>
                </a:extLst>
              </a:tr>
              <a:tr h="320092">
                <a:tc>
                  <a:txBody>
                    <a:bodyPr/>
                    <a:lstStyle/>
                    <a:p>
                      <a:pPr algn="r" fontAlgn="b"/>
                      <a:r>
                        <a:rPr lang="en-US" sz="1000" b="0" i="0" u="none" strike="noStrike">
                          <a:effectLst/>
                          <a:latin typeface="Arial" panose="020B0604020202020204" pitchFamily="34" charset="0"/>
                        </a:rPr>
                        <a:t> Signature Program Supplies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90166599"/>
                  </a:ext>
                </a:extLst>
              </a:tr>
              <a:tr h="320092">
                <a:tc>
                  <a:txBody>
                    <a:bodyPr/>
                    <a:lstStyle/>
                    <a:p>
                      <a:pPr algn="r" fontAlgn="b"/>
                      <a:r>
                        <a:rPr lang="en-US" sz="1000" b="0" i="0" u="none" strike="noStrike">
                          <a:effectLst/>
                          <a:latin typeface="Arial" panose="020B0604020202020204" pitchFamily="34" charset="0"/>
                        </a:rPr>
                        <a:t> Computer Equipment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67369456"/>
                  </a:ext>
                </a:extLst>
              </a:tr>
              <a:tr h="355657">
                <a:tc>
                  <a:txBody>
                    <a:bodyPr/>
                    <a:lstStyle/>
                    <a:p>
                      <a:pPr algn="r" fontAlgn="b"/>
                      <a:r>
                        <a:rPr lang="en-US" sz="1000" b="0" i="0" u="none" strike="noStrike">
                          <a:effectLst/>
                          <a:latin typeface="Arial" panose="020B0604020202020204" pitchFamily="34" charset="0"/>
                        </a:rPr>
                        <a:t> Media Supplies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13,104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effectLst/>
                          <a:latin typeface="Arial" panose="020B0604020202020204" pitchFamily="34" charset="0"/>
                        </a:rPr>
                        <a:t> $         (13,104)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742863048"/>
                  </a:ext>
                </a:extLst>
              </a:tr>
            </a:tbl>
          </a:graphicData>
        </a:graphic>
      </p:graphicFrame>
      <p:sp>
        <p:nvSpPr>
          <p:cNvPr id="12" name="Title 11">
            <a:extLst>
              <a:ext uri="{FF2B5EF4-FFF2-40B4-BE49-F238E27FC236}">
                <a16:creationId xmlns:a16="http://schemas.microsoft.com/office/drawing/2014/main" id="{02510123-0514-10DC-D600-FF256DEC3460}"/>
              </a:ext>
            </a:extLst>
          </p:cNvPr>
          <p:cNvSpPr>
            <a:spLocks noGrp="1"/>
          </p:cNvSpPr>
          <p:nvPr>
            <p:ph type="title"/>
          </p:nvPr>
        </p:nvSpPr>
        <p:spPr>
          <a:xfrm>
            <a:off x="736896" y="121620"/>
            <a:ext cx="10718207" cy="600540"/>
          </a:xfrm>
        </p:spPr>
        <p:txBody>
          <a:bodyPr/>
          <a:lstStyle/>
          <a:p>
            <a:pPr algn="ctr"/>
            <a:r>
              <a:rPr lang="en-US"/>
              <a:t>Non-Staffing Tab Overview</a:t>
            </a:r>
          </a:p>
        </p:txBody>
      </p:sp>
      <p:sp>
        <p:nvSpPr>
          <p:cNvPr id="6" name="TextBox 5">
            <a:extLst>
              <a:ext uri="{FF2B5EF4-FFF2-40B4-BE49-F238E27FC236}">
                <a16:creationId xmlns:a16="http://schemas.microsoft.com/office/drawing/2014/main" id="{7FFA73C8-C7AD-B057-F672-ED10CD70BAAB}"/>
              </a:ext>
            </a:extLst>
          </p:cNvPr>
          <p:cNvSpPr txBox="1"/>
          <p:nvPr/>
        </p:nvSpPr>
        <p:spPr>
          <a:xfrm rot="20164409">
            <a:off x="437603" y="3051416"/>
            <a:ext cx="5837021" cy="707886"/>
          </a:xfrm>
          <a:prstGeom prst="rect">
            <a:avLst/>
          </a:prstGeom>
          <a:solidFill>
            <a:schemeClr val="accent1">
              <a:lumMod val="60000"/>
              <a:lumOff val="40000"/>
            </a:schemeClr>
          </a:solidFill>
        </p:spPr>
        <p:txBody>
          <a:bodyPr wrap="square" rtlCol="0">
            <a:spAutoFit/>
          </a:bodyPr>
          <a:lstStyle/>
          <a:p>
            <a:pPr algn="ctr"/>
            <a:r>
              <a:rPr lang="en-US" sz="4000" b="1">
                <a:ln w="12700">
                  <a:solidFill>
                    <a:schemeClr val="tx1">
                      <a:lumMod val="50000"/>
                      <a:lumOff val="50000"/>
                    </a:schemeClr>
                  </a:solidFill>
                  <a:prstDash val="solid"/>
                </a:ln>
                <a:solidFill>
                  <a:srgbClr val="C00000"/>
                </a:solidFill>
                <a:latin typeface="Calibri" panose="020F0502020204030204" pitchFamily="34" charset="0"/>
                <a:cs typeface="Calibri" panose="020F0502020204030204" pitchFamily="34" charset="0"/>
              </a:rPr>
              <a:t>Example</a:t>
            </a:r>
          </a:p>
        </p:txBody>
      </p:sp>
      <p:sp>
        <p:nvSpPr>
          <p:cNvPr id="2" name="Flowchart: Terminator 1">
            <a:extLst>
              <a:ext uri="{FF2B5EF4-FFF2-40B4-BE49-F238E27FC236}">
                <a16:creationId xmlns:a16="http://schemas.microsoft.com/office/drawing/2014/main" id="{BEA5FDAE-9E56-8C69-B108-3DAA502175B7}"/>
              </a:ext>
            </a:extLst>
          </p:cNvPr>
          <p:cNvSpPr/>
          <p:nvPr/>
        </p:nvSpPr>
        <p:spPr>
          <a:xfrm>
            <a:off x="2556885" y="1145473"/>
            <a:ext cx="496956" cy="209291"/>
          </a:xfrm>
          <a:prstGeom prst="flowChartTerminator">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Flowchart: Terminator 2">
            <a:extLst>
              <a:ext uri="{FF2B5EF4-FFF2-40B4-BE49-F238E27FC236}">
                <a16:creationId xmlns:a16="http://schemas.microsoft.com/office/drawing/2014/main" id="{A2E61C6C-613D-93EA-AC5A-D32E948295B9}"/>
              </a:ext>
            </a:extLst>
          </p:cNvPr>
          <p:cNvSpPr/>
          <p:nvPr/>
        </p:nvSpPr>
        <p:spPr>
          <a:xfrm>
            <a:off x="3096124" y="1155890"/>
            <a:ext cx="805073" cy="209291"/>
          </a:xfrm>
          <a:prstGeom prst="flowChartTerminator">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Flowchart: Terminator 4">
            <a:extLst>
              <a:ext uri="{FF2B5EF4-FFF2-40B4-BE49-F238E27FC236}">
                <a16:creationId xmlns:a16="http://schemas.microsoft.com/office/drawing/2014/main" id="{7F4F4F9B-00D3-A242-DE54-AEEB99EB61B9}"/>
              </a:ext>
            </a:extLst>
          </p:cNvPr>
          <p:cNvSpPr/>
          <p:nvPr/>
        </p:nvSpPr>
        <p:spPr>
          <a:xfrm>
            <a:off x="4005469" y="1147684"/>
            <a:ext cx="392683" cy="217497"/>
          </a:xfrm>
          <a:prstGeom prst="flowChartTerminator">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Flowchart: Terminator 6">
            <a:extLst>
              <a:ext uri="{FF2B5EF4-FFF2-40B4-BE49-F238E27FC236}">
                <a16:creationId xmlns:a16="http://schemas.microsoft.com/office/drawing/2014/main" id="{FE97F71F-D794-81A2-AFA0-A578BFAAB9E3}"/>
              </a:ext>
            </a:extLst>
          </p:cNvPr>
          <p:cNvSpPr/>
          <p:nvPr/>
        </p:nvSpPr>
        <p:spPr>
          <a:xfrm>
            <a:off x="5307497" y="1160936"/>
            <a:ext cx="496956" cy="209291"/>
          </a:xfrm>
          <a:prstGeom prst="flowChartTerminator">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0069C2F9-7FEA-8CE4-7C78-C89633F920A2}"/>
              </a:ext>
            </a:extLst>
          </p:cNvPr>
          <p:cNvSpPr txBox="1"/>
          <p:nvPr/>
        </p:nvSpPr>
        <p:spPr>
          <a:xfrm>
            <a:off x="7057779" y="918473"/>
            <a:ext cx="4596599" cy="5709255"/>
          </a:xfrm>
          <a:prstGeom prst="rect">
            <a:avLst/>
          </a:prstGeom>
          <a:noFill/>
        </p:spPr>
        <p:txBody>
          <a:bodyPr wrap="square" lIns="91440" tIns="45720" rIns="91440" bIns="45720" anchor="t">
            <a:spAutoFit/>
          </a:bodyPr>
          <a:lstStyle/>
          <a:p>
            <a:pPr>
              <a:spcAft>
                <a:spcPts val="600"/>
              </a:spcAft>
            </a:pPr>
            <a:r>
              <a:rPr lang="en-US">
                <a:latin typeface="Calibri"/>
                <a:ea typeface="Times New Roman" panose="02020603050405020304" pitchFamily="18" charset="0"/>
                <a:cs typeface="Aptos" panose="020B0004020202020204" pitchFamily="34" charset="0"/>
              </a:rPr>
              <a:t>The </a:t>
            </a:r>
            <a:r>
              <a:rPr lang="en-US" b="1" u="sng">
                <a:latin typeface="Calibri"/>
                <a:ea typeface="Times New Roman" panose="02020603050405020304" pitchFamily="18" charset="0"/>
                <a:cs typeface="Aptos" panose="020B0004020202020204" pitchFamily="34" charset="0"/>
              </a:rPr>
              <a:t>Non-Staffing Tab</a:t>
            </a:r>
            <a:r>
              <a:rPr lang="en-US">
                <a:latin typeface="Calibri"/>
                <a:ea typeface="Times New Roman" panose="02020603050405020304" pitchFamily="18" charset="0"/>
                <a:cs typeface="Aptos" panose="020B0004020202020204" pitchFamily="34" charset="0"/>
              </a:rPr>
              <a:t> shows how funds are allocated for non-staff items in the school. There is school-level flexibility for most of these items. The tab has columns for: </a:t>
            </a:r>
          </a:p>
          <a:p>
            <a:pPr marL="285750" indent="-285750">
              <a:spcAft>
                <a:spcPts val="600"/>
              </a:spcAft>
              <a:buClr>
                <a:schemeClr val="accent4"/>
              </a:buClr>
              <a:buFont typeface="Arial"/>
              <a:buChar char="•"/>
            </a:pPr>
            <a:r>
              <a:rPr lang="en-US" b="1" u="sng">
                <a:solidFill>
                  <a:schemeClr val="accent4"/>
                </a:solidFill>
                <a:latin typeface="Calibri"/>
                <a:ea typeface="Times New Roman" panose="02020603050405020304" pitchFamily="18" charset="0"/>
                <a:cs typeface="Aptos" panose="020B0004020202020204" pitchFamily="34" charset="0"/>
              </a:rPr>
              <a:t>Recommended—</a:t>
            </a:r>
            <a:r>
              <a:rPr lang="en-US">
                <a:solidFill>
                  <a:srgbClr val="000000"/>
                </a:solidFill>
                <a:latin typeface="Calibri"/>
                <a:ea typeface="Times New Roman" panose="02020603050405020304" pitchFamily="18" charset="0"/>
                <a:cs typeface="Sabon Next LT"/>
              </a:rPr>
              <a:t>District’s recommended amount to spend on the line item. </a:t>
            </a:r>
          </a:p>
          <a:p>
            <a:pPr marL="285750" indent="-285750">
              <a:spcAft>
                <a:spcPts val="600"/>
              </a:spcAft>
              <a:buFont typeface="Arial"/>
              <a:buChar char="•"/>
            </a:pPr>
            <a:r>
              <a:rPr lang="en-US" b="1" u="sng">
                <a:solidFill>
                  <a:schemeClr val="accent4"/>
                </a:solidFill>
                <a:latin typeface="Calibri"/>
                <a:ea typeface="Times New Roman" panose="02020603050405020304" pitchFamily="18" charset="0"/>
                <a:cs typeface="Sabon Next LT"/>
              </a:rPr>
              <a:t>Allocation</a:t>
            </a:r>
            <a:r>
              <a:rPr lang="en-US">
                <a:latin typeface="Calibri"/>
                <a:ea typeface="Times New Roman" panose="02020603050405020304" pitchFamily="18" charset="0"/>
                <a:cs typeface="Sabon Next LT"/>
              </a:rPr>
              <a:t> – This shows how much the principal is proposing to allocate towards the line item in FY26. </a:t>
            </a:r>
            <a:endParaRPr lang="en-US">
              <a:solidFill>
                <a:srgbClr val="000000"/>
              </a:solidFill>
              <a:latin typeface="Calibri"/>
              <a:ea typeface="Times New Roman" panose="02020603050405020304" pitchFamily="18" charset="0"/>
              <a:cs typeface="Sabon Next LT"/>
            </a:endParaRPr>
          </a:p>
          <a:p>
            <a:pPr marL="285750" indent="-285750">
              <a:spcAft>
                <a:spcPts val="600"/>
              </a:spcAft>
              <a:buFont typeface="Arial"/>
              <a:buChar char="•"/>
            </a:pPr>
            <a:r>
              <a:rPr lang="en-US" b="1" u="sng">
                <a:solidFill>
                  <a:schemeClr val="accent4"/>
                </a:solidFill>
                <a:latin typeface="Calibri"/>
                <a:ea typeface="Times New Roman" panose="02020603050405020304" pitchFamily="18" charset="0"/>
                <a:cs typeface="Sabon Next LT"/>
              </a:rPr>
              <a:t>Difference</a:t>
            </a:r>
            <a:r>
              <a:rPr lang="en-US">
                <a:latin typeface="Calibri"/>
                <a:ea typeface="Times New Roman" panose="02020603050405020304" pitchFamily="18" charset="0"/>
                <a:cs typeface="Sabon Next LT"/>
              </a:rPr>
              <a:t>—This shows the difference between the recommended amount and the allocation.</a:t>
            </a:r>
            <a:endParaRPr lang="en-US">
              <a:solidFill>
                <a:srgbClr val="000000"/>
              </a:solidFill>
              <a:latin typeface="Times New Roman"/>
              <a:ea typeface="Calibri"/>
              <a:cs typeface="Calibri"/>
            </a:endParaRPr>
          </a:p>
          <a:p>
            <a:pPr marL="285750" indent="-285750">
              <a:spcAft>
                <a:spcPts val="600"/>
              </a:spcAft>
              <a:buFont typeface="Arial"/>
              <a:buChar char="•"/>
            </a:pPr>
            <a:r>
              <a:rPr lang="en-US" b="1" u="sng">
                <a:solidFill>
                  <a:schemeClr val="accent4"/>
                </a:solidFill>
                <a:latin typeface="Calibri"/>
                <a:ea typeface="Times New Roman" panose="02020603050405020304" pitchFamily="18" charset="0"/>
                <a:cs typeface="Sabon Next LT"/>
              </a:rPr>
              <a:t>Notes:</a:t>
            </a:r>
            <a:r>
              <a:rPr lang="en-US">
                <a:latin typeface="Calibri"/>
                <a:ea typeface="Times New Roman" panose="02020603050405020304" pitchFamily="18" charset="0"/>
                <a:cs typeface="Sabon Next LT"/>
              </a:rPr>
              <a:t> </a:t>
            </a:r>
            <a:r>
              <a:rPr lang="en-US" b="1">
                <a:solidFill>
                  <a:srgbClr val="FF0000"/>
                </a:solidFill>
                <a:latin typeface="Calibri"/>
                <a:ea typeface="Times New Roman" panose="02020603050405020304" pitchFamily="18" charset="0"/>
                <a:cs typeface="Sabon Next LT"/>
              </a:rPr>
              <a:t>The principal must provide comments if there is a difference in what is Recommended and what is Allocated. </a:t>
            </a:r>
            <a:r>
              <a:rPr lang="en-US" b="1" u="sng">
                <a:solidFill>
                  <a:srgbClr val="FF0000"/>
                </a:solidFill>
                <a:latin typeface="Calibri"/>
                <a:ea typeface="Times New Roman" panose="02020603050405020304" pitchFamily="18" charset="0"/>
                <a:cs typeface="Sabon Next LT"/>
              </a:rPr>
              <a:t>Principals and GO Teams will discuss the rationale for the notes section.</a:t>
            </a:r>
            <a:r>
              <a:rPr lang="en-US" u="sng">
                <a:latin typeface="Calibri"/>
                <a:ea typeface="Times New Roman" panose="02020603050405020304" pitchFamily="18" charset="0"/>
                <a:cs typeface="Sabon Next LT"/>
              </a:rPr>
              <a:t> </a:t>
            </a:r>
            <a:endParaRPr lang="en-US" u="sng">
              <a:latin typeface="Times New Roman"/>
              <a:ea typeface="Calibri"/>
              <a:cs typeface="Sabon Next LT"/>
            </a:endParaRPr>
          </a:p>
          <a:p>
            <a:endParaRPr lang="en-US" sz="1600">
              <a:latin typeface="Calibri"/>
              <a:ea typeface="Calibri"/>
              <a:cs typeface="Sabon Next LT"/>
            </a:endParaRPr>
          </a:p>
        </p:txBody>
      </p:sp>
      <p:sp>
        <p:nvSpPr>
          <p:cNvPr id="4" name="Slide Number Placeholder 3">
            <a:extLst>
              <a:ext uri="{FF2B5EF4-FFF2-40B4-BE49-F238E27FC236}">
                <a16:creationId xmlns:a16="http://schemas.microsoft.com/office/drawing/2014/main" id="{E11E9413-68B1-F8FF-35B3-FAD7BA9BA4CF}"/>
              </a:ext>
            </a:extLst>
          </p:cNvPr>
          <p:cNvSpPr>
            <a:spLocks noGrp="1"/>
          </p:cNvSpPr>
          <p:nvPr>
            <p:ph type="sldNum" sz="quarter" idx="11"/>
          </p:nvPr>
        </p:nvSpPr>
        <p:spPr/>
        <p:txBody>
          <a:bodyPr/>
          <a:lstStyle/>
          <a:p>
            <a:fld id="{B5CEABB6-07DC-46E8-9B57-56EC44A396E5}" type="slidenum">
              <a:rPr lang="en-US" smtClean="0"/>
              <a:pPr/>
              <a:t>35</a:t>
            </a:fld>
            <a:endParaRPr lang="en-US"/>
          </a:p>
        </p:txBody>
      </p:sp>
      <p:sp>
        <p:nvSpPr>
          <p:cNvPr id="10" name="Footer Placeholder 6">
            <a:extLst>
              <a:ext uri="{FF2B5EF4-FFF2-40B4-BE49-F238E27FC236}">
                <a16:creationId xmlns:a16="http://schemas.microsoft.com/office/drawing/2014/main" id="{D538F168-0F28-3C64-172D-68458BEC635D}"/>
              </a:ext>
            </a:extLst>
          </p:cNvPr>
          <p:cNvSpPr>
            <a:spLocks noGrp="1"/>
          </p:cNvSpPr>
          <p:nvPr>
            <p:ph type="ftr" sz="quarter" idx="4294967295"/>
          </p:nvPr>
        </p:nvSpPr>
        <p:spPr>
          <a:xfrm>
            <a:off x="9866811" y="6447517"/>
            <a:ext cx="1945661" cy="365125"/>
          </a:xfrm>
          <a:prstGeom prst="rect">
            <a:avLst/>
          </a:prstGeom>
        </p:spPr>
        <p:txBody>
          <a:bodyPr vert="horz" lIns="91440" tIns="45720" rIns="91440" bIns="45720" rtlCol="0" anchor="ctr"/>
          <a:lstStyle>
            <a:lvl1pPr algn="r">
              <a:defRPr sz="1200">
                <a:solidFill>
                  <a:schemeClr val="tx1">
                    <a:tint val="82000"/>
                  </a:schemeClr>
                </a:solidFill>
              </a:defRPr>
            </a:lvl1pPr>
          </a:lstStyle>
          <a:p>
            <a:r>
              <a:rPr lang="en-US"/>
              <a:t>FY26 Budget Allocation</a:t>
            </a:r>
          </a:p>
        </p:txBody>
      </p:sp>
    </p:spTree>
    <p:extLst>
      <p:ext uri="{BB962C8B-B14F-4D97-AF65-F5344CB8AC3E}">
        <p14:creationId xmlns:p14="http://schemas.microsoft.com/office/powerpoint/2010/main" val="1247053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4712E-0746-F1AC-E8D4-1F95EB8AD13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63D242E-85D4-1265-253F-C84A8A8E175C}"/>
              </a:ext>
            </a:extLst>
          </p:cNvPr>
          <p:cNvSpPr>
            <a:spLocks noGrp="1"/>
          </p:cNvSpPr>
          <p:nvPr>
            <p:ph type="sldNum" sz="quarter" idx="4294967295"/>
          </p:nvPr>
        </p:nvSpPr>
        <p:spPr>
          <a:xfrm>
            <a:off x="9377844" y="6448879"/>
            <a:ext cx="2743200" cy="365125"/>
          </a:xfrm>
        </p:spPr>
        <p:txBody>
          <a:bodyPr/>
          <a:lstStyle/>
          <a:p>
            <a:fld id="{AEC10A0C-BB77-FD4A-8FA4-D4334D01E3A4}" type="slidenum">
              <a:rPr lang="en-US" smtClean="0"/>
              <a:pPr/>
              <a:t>36</a:t>
            </a:fld>
            <a:endParaRPr lang="en-US"/>
          </a:p>
        </p:txBody>
      </p:sp>
      <p:pic>
        <p:nvPicPr>
          <p:cNvPr id="6" name="Picture 5" descr="A screenshot of a computer&#10;&#10;AI-generated content may be incorrect.">
            <a:extLst>
              <a:ext uri="{FF2B5EF4-FFF2-40B4-BE49-F238E27FC236}">
                <a16:creationId xmlns:a16="http://schemas.microsoft.com/office/drawing/2014/main" id="{BDEF1E29-CC2C-C20F-3496-54FB4217F80C}"/>
              </a:ext>
            </a:extLst>
          </p:cNvPr>
          <p:cNvPicPr>
            <a:picLocks noChangeAspect="1"/>
          </p:cNvPicPr>
          <p:nvPr/>
        </p:nvPicPr>
        <p:blipFill>
          <a:blip r:embed="rId2"/>
          <a:stretch>
            <a:fillRect/>
          </a:stretch>
        </p:blipFill>
        <p:spPr>
          <a:xfrm>
            <a:off x="89649" y="304364"/>
            <a:ext cx="12012701" cy="6249272"/>
          </a:xfrm>
          <a:prstGeom prst="rect">
            <a:avLst/>
          </a:prstGeom>
        </p:spPr>
      </p:pic>
    </p:spTree>
    <p:extLst>
      <p:ext uri="{BB962C8B-B14F-4D97-AF65-F5344CB8AC3E}">
        <p14:creationId xmlns:p14="http://schemas.microsoft.com/office/powerpoint/2010/main" val="40116025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F9E6F51-37C4-6A15-B249-27F8109E49D0}"/>
              </a:ext>
            </a:extLst>
          </p:cNvPr>
          <p:cNvSpPr>
            <a:spLocks noGrp="1"/>
          </p:cNvSpPr>
          <p:nvPr>
            <p:ph type="title"/>
          </p:nvPr>
        </p:nvSpPr>
        <p:spPr>
          <a:xfrm>
            <a:off x="838200" y="365125"/>
            <a:ext cx="10515600" cy="1325563"/>
          </a:xfrm>
        </p:spPr>
        <p:txBody>
          <a:bodyPr/>
          <a:lstStyle/>
          <a:p>
            <a:endParaRPr lang="en-US"/>
          </a:p>
        </p:txBody>
      </p:sp>
      <p:pic>
        <p:nvPicPr>
          <p:cNvPr id="5" name="Content Placeholder 4" descr="A screenshot of a computer&#10;&#10;AI-generated content may be incorrect.">
            <a:extLst>
              <a:ext uri="{FF2B5EF4-FFF2-40B4-BE49-F238E27FC236}">
                <a16:creationId xmlns:a16="http://schemas.microsoft.com/office/drawing/2014/main" id="{A3D3BC8A-BC03-3140-0CCE-13BBD5F3010D}"/>
              </a:ext>
            </a:extLst>
          </p:cNvPr>
          <p:cNvPicPr>
            <a:picLocks noGrp="1" noChangeAspect="1"/>
          </p:cNvPicPr>
          <p:nvPr>
            <p:ph sz="half" idx="1"/>
          </p:nvPr>
        </p:nvPicPr>
        <p:blipFill>
          <a:blip r:embed="rId2"/>
          <a:srcRect t="14535" r="1" b="14873"/>
          <a:stretch/>
        </p:blipFill>
        <p:spPr>
          <a:xfrm>
            <a:off x="539496" y="471638"/>
            <a:ext cx="11119104" cy="6066322"/>
          </a:xfrm>
          <a:noFill/>
        </p:spPr>
      </p:pic>
    </p:spTree>
    <p:extLst>
      <p:ext uri="{BB962C8B-B14F-4D97-AF65-F5344CB8AC3E}">
        <p14:creationId xmlns:p14="http://schemas.microsoft.com/office/powerpoint/2010/main" val="42575646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9A7A0DF-F1E9-9F38-F8A3-6DBE0E530C39}"/>
              </a:ext>
            </a:extLst>
          </p:cNvPr>
          <p:cNvSpPr>
            <a:spLocks noGrp="1"/>
          </p:cNvSpPr>
          <p:nvPr>
            <p:ph type="title"/>
          </p:nvPr>
        </p:nvSpPr>
        <p:spPr>
          <a:xfrm>
            <a:off x="838200" y="365125"/>
            <a:ext cx="10515600" cy="1325563"/>
          </a:xfrm>
        </p:spPr>
        <p:txBody>
          <a:bodyPr/>
          <a:lstStyle/>
          <a:p>
            <a:endParaRPr lang="en-US" dirty="0"/>
          </a:p>
        </p:txBody>
      </p:sp>
      <p:pic>
        <p:nvPicPr>
          <p:cNvPr id="5" name="Content Placeholder 4" descr="A screenshot of a computer&#10;&#10;AI-generated content may be incorrect.">
            <a:extLst>
              <a:ext uri="{FF2B5EF4-FFF2-40B4-BE49-F238E27FC236}">
                <a16:creationId xmlns:a16="http://schemas.microsoft.com/office/drawing/2014/main" id="{A4D95563-7D99-2F85-25A2-EB443F529CA2}"/>
              </a:ext>
            </a:extLst>
          </p:cNvPr>
          <p:cNvPicPr>
            <a:picLocks noGrp="1" noChangeAspect="1"/>
          </p:cNvPicPr>
          <p:nvPr>
            <p:ph sz="half" idx="1"/>
          </p:nvPr>
        </p:nvPicPr>
        <p:blipFill>
          <a:blip r:embed="rId2"/>
          <a:srcRect t="16965" r="1" b="13063"/>
          <a:stretch/>
        </p:blipFill>
        <p:spPr>
          <a:xfrm>
            <a:off x="539496" y="577516"/>
            <a:ext cx="11119104" cy="5960444"/>
          </a:xfrm>
          <a:noFill/>
        </p:spPr>
      </p:pic>
    </p:spTree>
    <p:extLst>
      <p:ext uri="{BB962C8B-B14F-4D97-AF65-F5344CB8AC3E}">
        <p14:creationId xmlns:p14="http://schemas.microsoft.com/office/powerpoint/2010/main" val="3299848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991EF97-C4C6-BF93-AC66-84C2247548BB}"/>
              </a:ext>
            </a:extLst>
          </p:cNvPr>
          <p:cNvSpPr>
            <a:spLocks noGrp="1"/>
          </p:cNvSpPr>
          <p:nvPr>
            <p:ph type="title"/>
          </p:nvPr>
        </p:nvSpPr>
        <p:spPr>
          <a:xfrm>
            <a:off x="838200" y="365125"/>
            <a:ext cx="10515600" cy="1325563"/>
          </a:xfrm>
        </p:spPr>
        <p:txBody>
          <a:bodyPr/>
          <a:lstStyle/>
          <a:p>
            <a:endParaRPr lang="en-US"/>
          </a:p>
        </p:txBody>
      </p:sp>
      <p:pic>
        <p:nvPicPr>
          <p:cNvPr id="9" name="Content Placeholder 8" descr="A screenshot of a computer&#10;&#10;AI-generated content may be incorrect.">
            <a:extLst>
              <a:ext uri="{FF2B5EF4-FFF2-40B4-BE49-F238E27FC236}">
                <a16:creationId xmlns:a16="http://schemas.microsoft.com/office/drawing/2014/main" id="{538BB0C9-8F6D-A7F3-7C1E-3F2FB93F668E}"/>
              </a:ext>
            </a:extLst>
          </p:cNvPr>
          <p:cNvPicPr>
            <a:picLocks noGrp="1" noChangeAspect="1"/>
          </p:cNvPicPr>
          <p:nvPr>
            <p:ph sz="half" idx="1"/>
          </p:nvPr>
        </p:nvPicPr>
        <p:blipFill>
          <a:blip r:embed="rId2"/>
          <a:stretch>
            <a:fillRect/>
          </a:stretch>
        </p:blipFill>
        <p:spPr>
          <a:xfrm>
            <a:off x="539750" y="779646"/>
            <a:ext cx="11118850" cy="5238709"/>
          </a:xfrm>
        </p:spPr>
      </p:pic>
    </p:spTree>
    <p:extLst>
      <p:ext uri="{BB962C8B-B14F-4D97-AF65-F5344CB8AC3E}">
        <p14:creationId xmlns:p14="http://schemas.microsoft.com/office/powerpoint/2010/main" val="858944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B94C1-2D69-1AEA-B2C2-72592B080E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6B2ECF-88CD-C5D9-4C10-1B55266EF410}"/>
              </a:ext>
            </a:extLst>
          </p:cNvPr>
          <p:cNvSpPr>
            <a:spLocks noGrp="1"/>
          </p:cNvSpPr>
          <p:nvPr>
            <p:ph type="ctrTitle"/>
          </p:nvPr>
        </p:nvSpPr>
        <p:spPr>
          <a:xfrm>
            <a:off x="7147034" y="2358662"/>
            <a:ext cx="4906755" cy="1678220"/>
          </a:xfrm>
        </p:spPr>
        <p:txBody>
          <a:bodyPr/>
          <a:lstStyle/>
          <a:p>
            <a:r>
              <a:rPr lang="en-US"/>
              <a:t>Budget Feedback presentation &amp; Discussion</a:t>
            </a:r>
          </a:p>
        </p:txBody>
      </p:sp>
    </p:spTree>
    <p:extLst>
      <p:ext uri="{BB962C8B-B14F-4D97-AF65-F5344CB8AC3E}">
        <p14:creationId xmlns:p14="http://schemas.microsoft.com/office/powerpoint/2010/main" val="1488172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C593B1C-3B09-36D1-86A0-CA7DC4316CE9}"/>
            </a:ext>
          </a:extLst>
        </p:cNvPr>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D086C981-CBE4-80F2-97CD-DC63C1D1B64B}"/>
              </a:ext>
            </a:extLst>
          </p:cNvPr>
          <p:cNvPicPr>
            <a:picLocks noChangeAspect="1"/>
          </p:cNvPicPr>
          <p:nvPr/>
        </p:nvPicPr>
        <p:blipFill>
          <a:blip r:embed="rId2"/>
          <a:srcRect l="21757" r="-105" b="-1734"/>
          <a:stretch/>
        </p:blipFill>
        <p:spPr>
          <a:xfrm>
            <a:off x="378280" y="1049645"/>
            <a:ext cx="11435440" cy="5083377"/>
          </a:xfrm>
          <a:prstGeom prst="rect">
            <a:avLst/>
          </a:prstGeom>
        </p:spPr>
      </p:pic>
      <p:sp>
        <p:nvSpPr>
          <p:cNvPr id="5" name="Title 11">
            <a:extLst>
              <a:ext uri="{FF2B5EF4-FFF2-40B4-BE49-F238E27FC236}">
                <a16:creationId xmlns:a16="http://schemas.microsoft.com/office/drawing/2014/main" id="{BC10185A-12D3-5C64-8A0E-74FF4AB28A9D}"/>
              </a:ext>
            </a:extLst>
          </p:cNvPr>
          <p:cNvSpPr>
            <a:spLocks noGrp="1"/>
          </p:cNvSpPr>
          <p:nvPr>
            <p:ph type="title"/>
          </p:nvPr>
        </p:nvSpPr>
        <p:spPr>
          <a:xfrm>
            <a:off x="736896" y="121620"/>
            <a:ext cx="10718207" cy="600540"/>
          </a:xfrm>
        </p:spPr>
        <p:txBody>
          <a:bodyPr/>
          <a:lstStyle/>
          <a:p>
            <a:pPr algn="ctr"/>
            <a:r>
              <a:rPr lang="en-US" sz="2800"/>
              <a:t>Non-Staffing Tab Continued</a:t>
            </a:r>
          </a:p>
        </p:txBody>
      </p:sp>
      <p:sp>
        <p:nvSpPr>
          <p:cNvPr id="6" name="Slide Number Placeholder 5">
            <a:extLst>
              <a:ext uri="{FF2B5EF4-FFF2-40B4-BE49-F238E27FC236}">
                <a16:creationId xmlns:a16="http://schemas.microsoft.com/office/drawing/2014/main" id="{F61AFFB0-526C-39A8-0754-59A7BFF0E487}"/>
              </a:ext>
            </a:extLst>
          </p:cNvPr>
          <p:cNvSpPr>
            <a:spLocks noGrp="1"/>
          </p:cNvSpPr>
          <p:nvPr>
            <p:ph type="sldNum" sz="quarter" idx="4294967295"/>
          </p:nvPr>
        </p:nvSpPr>
        <p:spPr>
          <a:xfrm>
            <a:off x="9377844" y="6448879"/>
            <a:ext cx="2743200" cy="365125"/>
          </a:xfrm>
        </p:spPr>
        <p:txBody>
          <a:bodyPr/>
          <a:lstStyle/>
          <a:p>
            <a:fld id="{AEC10A0C-BB77-FD4A-8FA4-D4334D01E3A4}" type="slidenum">
              <a:rPr lang="en-US" smtClean="0"/>
              <a:pPr/>
              <a:t>40</a:t>
            </a:fld>
            <a:endParaRPr lang="en-US"/>
          </a:p>
        </p:txBody>
      </p:sp>
      <p:sp>
        <p:nvSpPr>
          <p:cNvPr id="7" name="TextBox 6">
            <a:extLst>
              <a:ext uri="{FF2B5EF4-FFF2-40B4-BE49-F238E27FC236}">
                <a16:creationId xmlns:a16="http://schemas.microsoft.com/office/drawing/2014/main" id="{C007BB46-6A81-93BF-34B9-2913C3060FC0}"/>
              </a:ext>
            </a:extLst>
          </p:cNvPr>
          <p:cNvSpPr txBox="1"/>
          <p:nvPr/>
        </p:nvSpPr>
        <p:spPr>
          <a:xfrm>
            <a:off x="2691234" y="2613336"/>
            <a:ext cx="6805665" cy="2616101"/>
          </a:xfrm>
          <a:prstGeom prst="rect">
            <a:avLst/>
          </a:prstGeom>
          <a:solidFill>
            <a:schemeClr val="accent1">
              <a:lumMod val="60000"/>
              <a:lumOff val="40000"/>
            </a:schemeClr>
          </a:solidFill>
        </p:spPr>
        <p:txBody>
          <a:bodyPr wrap="square" lIns="91440" tIns="45720" rIns="91440" bIns="45720" rtlCol="0" anchor="t">
            <a:spAutoFit/>
          </a:bodyPr>
          <a:lstStyle/>
          <a:p>
            <a:pPr algn="ctr"/>
            <a:r>
              <a:rPr lang="en-US" sz="4000" b="1">
                <a:ln w="12700">
                  <a:solidFill>
                    <a:schemeClr val="tx1">
                      <a:lumMod val="50000"/>
                      <a:lumOff val="50000"/>
                    </a:schemeClr>
                  </a:solidFill>
                  <a:prstDash val="solid"/>
                </a:ln>
                <a:solidFill>
                  <a:srgbClr val="C00000"/>
                </a:solidFill>
                <a:latin typeface="Calibri"/>
                <a:ea typeface="Calibri"/>
                <a:cs typeface="Calibri"/>
              </a:rPr>
              <a:t>Example: Update with your school's Non-Staffing Tab</a:t>
            </a:r>
          </a:p>
          <a:p>
            <a:pPr algn="ctr"/>
            <a:r>
              <a:rPr lang="en-US" sz="2800" b="1">
                <a:ln w="12700">
                  <a:solidFill>
                    <a:prstClr val="black">
                      <a:lumMod val="50000"/>
                      <a:lumOff val="50000"/>
                    </a:prstClr>
                  </a:solidFill>
                  <a:prstDash val="solid"/>
                </a:ln>
                <a:solidFill>
                  <a:srgbClr val="C00000"/>
                </a:solidFill>
                <a:latin typeface="Calibri"/>
                <a:ea typeface="Calibri"/>
                <a:cs typeface="Calibri"/>
              </a:rPr>
              <a:t>Please make sure the information on these slides reflects what you plan to send to your Cluster Supt. And your Staffing Conference</a:t>
            </a:r>
            <a:endParaRPr lang="en-US" sz="2800">
              <a:ln w="12700">
                <a:solidFill>
                  <a:prstClr val="black">
                    <a:lumMod val="50000"/>
                    <a:lumOff val="50000"/>
                  </a:prstClr>
                </a:solidFill>
                <a:prstDash val="solid"/>
              </a:ln>
              <a:solidFill>
                <a:srgbClr val="000000"/>
              </a:solidFill>
              <a:latin typeface="Calibri"/>
              <a:ea typeface="Calibri"/>
              <a:cs typeface="Calibri"/>
            </a:endParaRPr>
          </a:p>
        </p:txBody>
      </p:sp>
    </p:spTree>
    <p:extLst>
      <p:ext uri="{BB962C8B-B14F-4D97-AF65-F5344CB8AC3E}">
        <p14:creationId xmlns:p14="http://schemas.microsoft.com/office/powerpoint/2010/main" val="30755216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8E4DA-C1A7-72C6-AF7C-465564B448A0}"/>
              </a:ext>
            </a:extLst>
          </p:cNvPr>
          <p:cNvSpPr>
            <a:spLocks noGrp="1"/>
          </p:cNvSpPr>
          <p:nvPr>
            <p:ph type="title"/>
          </p:nvPr>
        </p:nvSpPr>
        <p:spPr>
          <a:xfrm>
            <a:off x="3752193" y="84813"/>
            <a:ext cx="8292662" cy="1036143"/>
          </a:xfrm>
        </p:spPr>
        <p:txBody>
          <a:bodyPr anchor="ctr">
            <a:normAutofit/>
          </a:bodyPr>
          <a:lstStyle/>
          <a:p>
            <a:pPr algn="ctr"/>
            <a:r>
              <a:rPr lang="en-US" b="1">
                <a:latin typeface="Calibri" panose="020F0502020204030204" pitchFamily="34" charset="0"/>
                <a:cs typeface="Calibri" panose="020F0502020204030204" pitchFamily="34" charset="0"/>
              </a:rPr>
              <a:t>Descriptions of Strategic Plan</a:t>
            </a:r>
            <a:br>
              <a:rPr lang="en-US" b="1">
                <a:latin typeface="Calibri" panose="020F0502020204030204" pitchFamily="34" charset="0"/>
                <a:cs typeface="Calibri" panose="020F0502020204030204" pitchFamily="34" charset="0"/>
              </a:rPr>
            </a:br>
            <a:r>
              <a:rPr lang="en-US" b="1">
                <a:latin typeface="Calibri" panose="020F0502020204030204" pitchFamily="34" charset="0"/>
                <a:cs typeface="Calibri" panose="020F0502020204030204" pitchFamily="34" charset="0"/>
              </a:rPr>
              <a:t>Breakout Categories</a:t>
            </a:r>
          </a:p>
        </p:txBody>
      </p:sp>
      <p:sp>
        <p:nvSpPr>
          <p:cNvPr id="3" name="Slide Number Placeholder 2">
            <a:extLst>
              <a:ext uri="{FF2B5EF4-FFF2-40B4-BE49-F238E27FC236}">
                <a16:creationId xmlns:a16="http://schemas.microsoft.com/office/drawing/2014/main" id="{256AE224-2A34-DE38-F9DE-005794EAF9FE}"/>
              </a:ext>
            </a:extLst>
          </p:cNvPr>
          <p:cNvSpPr>
            <a:spLocks noGrp="1"/>
          </p:cNvSpPr>
          <p:nvPr>
            <p:ph type="sldNum" sz="quarter" idx="12"/>
          </p:nvPr>
        </p:nvSpPr>
        <p:spPr>
          <a:xfrm>
            <a:off x="11025562" y="6356348"/>
            <a:ext cx="987552" cy="365125"/>
          </a:xfrm>
        </p:spPr>
        <p:txBody>
          <a:bodyPr/>
          <a:lstStyle/>
          <a:p>
            <a:fld id="{A49DFD55-3C28-40EF-9E31-A92D2E4017FF}" type="slidenum">
              <a:rPr lang="en-US" smtClean="0"/>
              <a:pPr/>
              <a:t>41</a:t>
            </a:fld>
            <a:endParaRPr lang="en-US"/>
          </a:p>
        </p:txBody>
      </p:sp>
      <p:sp>
        <p:nvSpPr>
          <p:cNvPr id="6" name="TextBox 5">
            <a:extLst>
              <a:ext uri="{FF2B5EF4-FFF2-40B4-BE49-F238E27FC236}">
                <a16:creationId xmlns:a16="http://schemas.microsoft.com/office/drawing/2014/main" id="{C664D598-9881-D6BC-7672-7D43E8B70597}"/>
              </a:ext>
            </a:extLst>
          </p:cNvPr>
          <p:cNvSpPr txBox="1"/>
          <p:nvPr/>
        </p:nvSpPr>
        <p:spPr>
          <a:xfrm>
            <a:off x="3951891" y="1522153"/>
            <a:ext cx="8092964" cy="4001095"/>
          </a:xfrm>
          <a:prstGeom prst="rect">
            <a:avLst/>
          </a:prstGeom>
          <a:noFill/>
        </p:spPr>
        <p:txBody>
          <a:bodyPr wrap="square" lIns="91440" tIns="45720" rIns="91440" bIns="45720" rtlCol="0" anchor="t">
            <a:spAutoFit/>
          </a:bodyPr>
          <a:lstStyle/>
          <a:p>
            <a:pPr marL="457200" indent="-457200">
              <a:spcAft>
                <a:spcPts val="1200"/>
              </a:spcAft>
              <a:buFont typeface="+mj-lt"/>
              <a:buAutoNum type="arabicPeriod"/>
              <a:defRPr/>
            </a:pPr>
            <a:r>
              <a:rPr kumimoji="0" lang="en-US" sz="2800" b="1" i="0" u="none" strike="noStrike" kern="1200" cap="none" spc="0" normalizeH="0" baseline="0" noProof="0">
                <a:ln>
                  <a:noFill/>
                </a:ln>
                <a:solidFill>
                  <a:srgbClr val="D47B22"/>
                </a:solidFill>
                <a:effectLst/>
                <a:uLnTx/>
                <a:uFillTx/>
                <a:latin typeface="Calibri"/>
                <a:ea typeface="Calibri"/>
                <a:cs typeface="Calibri"/>
              </a:rPr>
              <a:t>Priorities:</a:t>
            </a:r>
            <a:r>
              <a:rPr kumimoji="0" lang="en-US" sz="2800" b="1" i="0" u="none" strike="noStrike" kern="1200" cap="none" spc="0" normalizeH="0" baseline="0" noProof="0">
                <a:ln>
                  <a:noFill/>
                </a:ln>
                <a:solidFill>
                  <a:prstClr val="black"/>
                </a:solidFill>
                <a:effectLst/>
                <a:uLnTx/>
                <a:uFillTx/>
                <a:latin typeface="Calibri"/>
                <a:ea typeface="Calibri"/>
                <a:cs typeface="Calibri"/>
              </a:rPr>
              <a:t> </a:t>
            </a:r>
            <a:r>
              <a:rPr lang="en-US" sz="2800">
                <a:solidFill>
                  <a:prstClr val="black"/>
                </a:solidFill>
                <a:latin typeface="Calibri"/>
                <a:ea typeface="Calibri"/>
                <a:cs typeface="Calibri"/>
              </a:rPr>
              <a:t>FY25 </a:t>
            </a:r>
            <a:r>
              <a:rPr kumimoji="0" lang="en-US" sz="2800" b="0" i="0" u="none" strike="noStrike" kern="1200" cap="none" spc="0" normalizeH="0" baseline="0" noProof="0">
                <a:ln>
                  <a:noFill/>
                </a:ln>
                <a:solidFill>
                  <a:prstClr val="black"/>
                </a:solidFill>
                <a:effectLst/>
                <a:uLnTx/>
                <a:uFillTx/>
                <a:latin typeface="Calibri"/>
                <a:ea typeface="Calibri"/>
                <a:cs typeface="Calibri"/>
              </a:rPr>
              <a:t>funding </a:t>
            </a:r>
            <a:r>
              <a:rPr kumimoji="0" lang="en-US" sz="2800" b="0" i="0" u="sng" strike="noStrike" kern="1200" cap="none" spc="0" normalizeH="0" baseline="0" noProof="0">
                <a:ln>
                  <a:noFill/>
                </a:ln>
                <a:solidFill>
                  <a:prstClr val="black"/>
                </a:solidFill>
                <a:effectLst/>
                <a:uLnTx/>
                <a:uFillTx/>
                <a:latin typeface="Calibri"/>
                <a:ea typeface="Calibri"/>
                <a:cs typeface="Calibri"/>
              </a:rPr>
              <a:t>priorities</a:t>
            </a:r>
            <a:r>
              <a:rPr kumimoji="0" lang="en-US" sz="2800" b="0" i="0" u="none" strike="noStrike" kern="1200" cap="none" spc="0" normalizeH="0" baseline="0" noProof="0">
                <a:ln>
                  <a:noFill/>
                </a:ln>
                <a:solidFill>
                  <a:prstClr val="black"/>
                </a:solidFill>
                <a:effectLst/>
                <a:uLnTx/>
                <a:uFillTx/>
                <a:latin typeface="Calibri"/>
                <a:ea typeface="Calibri"/>
                <a:cs typeface="Calibri"/>
              </a:rPr>
              <a:t> from the school’s strategic plan, ranked by the order of importance.</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l" defTabSz="457200" rtl="0" eaLnBrk="1" fontAlgn="auto" latinLnBrk="0" hangingPunct="1">
              <a:spcBef>
                <a:spcPts val="0"/>
              </a:spcBef>
              <a:spcAft>
                <a:spcPts val="1200"/>
              </a:spcAft>
              <a:buClrTx/>
              <a:buSzTx/>
              <a:buFont typeface="+mj-lt"/>
              <a:buAutoNum type="arabicPeriod"/>
              <a:tabLst/>
              <a:defRPr/>
            </a:pPr>
            <a:r>
              <a:rPr kumimoji="0" lang="en-US" sz="2800" b="1" i="0" u="none" strike="noStrike" kern="1200" cap="none" spc="0" normalizeH="0" baseline="0" noProof="0">
                <a:ln>
                  <a:noFill/>
                </a:ln>
                <a:solidFill>
                  <a:srgbClr val="D47B22"/>
                </a:solidFill>
                <a:effectLst/>
                <a:uLnTx/>
                <a:uFillTx/>
                <a:latin typeface="Calibri"/>
                <a:ea typeface="Calibri"/>
                <a:cs typeface="Calibri"/>
              </a:rPr>
              <a:t>Strategies:</a:t>
            </a:r>
            <a:r>
              <a:rPr kumimoji="0" lang="en-US" sz="2800" b="1" i="0" u="none" strike="noStrike" kern="1200" cap="none" spc="0" normalizeH="0" baseline="0" noProof="0">
                <a:ln>
                  <a:noFill/>
                </a:ln>
                <a:solidFill>
                  <a:prstClr val="black"/>
                </a:solidFill>
                <a:effectLst/>
                <a:uLnTx/>
                <a:uFillTx/>
                <a:latin typeface="Calibri"/>
                <a:ea typeface="Calibri"/>
                <a:cs typeface="Calibri"/>
              </a:rPr>
              <a:t> </a:t>
            </a:r>
            <a:r>
              <a:rPr kumimoji="0" lang="en-US" sz="2800" b="0" i="0" u="none" strike="noStrike" kern="1200" cap="none" spc="0" normalizeH="0" baseline="0" noProof="0">
                <a:ln>
                  <a:noFill/>
                </a:ln>
                <a:solidFill>
                  <a:prstClr val="black"/>
                </a:solidFill>
                <a:effectLst/>
                <a:uLnTx/>
                <a:uFillTx/>
                <a:latin typeface="Calibri"/>
                <a:ea typeface="Calibri"/>
                <a:cs typeface="Calibri"/>
              </a:rPr>
              <a:t>Lays out specific objectives for school’s improvement.</a:t>
            </a:r>
            <a:endParaRPr kumimoji="0" lang="en-US"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457200" indent="-457200">
              <a:spcAft>
                <a:spcPts val="1200"/>
              </a:spcAft>
              <a:buFont typeface="+mj-lt"/>
              <a:buAutoNum type="arabicPeriod"/>
              <a:defRPr/>
            </a:pPr>
            <a:r>
              <a:rPr kumimoji="0" lang="en-US" sz="2800" b="1" i="0" u="none" strike="noStrike" kern="1200" cap="none" spc="0" normalizeH="0" baseline="0" noProof="0">
                <a:ln>
                  <a:noFill/>
                </a:ln>
                <a:solidFill>
                  <a:srgbClr val="D47B22"/>
                </a:solidFill>
                <a:effectLst/>
                <a:uLnTx/>
                <a:uFillTx/>
                <a:latin typeface="Calibri"/>
                <a:ea typeface="Calibri"/>
                <a:cs typeface="Calibri"/>
              </a:rPr>
              <a:t>Request: </a:t>
            </a:r>
            <a:r>
              <a:rPr kumimoji="0" lang="en-US" sz="2800" b="0" i="0" u="none" strike="noStrike" kern="1200" cap="none" spc="0" normalizeH="0" baseline="0" noProof="0">
                <a:ln>
                  <a:noFill/>
                </a:ln>
                <a:solidFill>
                  <a:prstClr val="black"/>
                </a:solidFill>
                <a:effectLst/>
                <a:uLnTx/>
                <a:uFillTx/>
                <a:latin typeface="Calibri"/>
                <a:ea typeface="Calibri"/>
                <a:cs typeface="Calibri"/>
              </a:rPr>
              <a:t>“The Ask”</a:t>
            </a:r>
            <a:r>
              <a:rPr lang="en-US" sz="2800">
                <a:solidFill>
                  <a:prstClr val="black"/>
                </a:solidFill>
                <a:latin typeface="Calibri"/>
                <a:ea typeface="Calibri"/>
                <a:cs typeface="Calibri"/>
              </a:rPr>
              <a:t> </a:t>
            </a:r>
            <a:r>
              <a:rPr kumimoji="0" lang="en-US" sz="2800" b="0" i="0" u="none" strike="noStrike" kern="1200" cap="none" spc="0" normalizeH="0" baseline="0" noProof="0">
                <a:ln>
                  <a:noFill/>
                </a:ln>
                <a:solidFill>
                  <a:prstClr val="black"/>
                </a:solidFill>
                <a:effectLst/>
                <a:uLnTx/>
                <a:uFillTx/>
                <a:latin typeface="Calibri"/>
                <a:ea typeface="Calibri"/>
                <a:cs typeface="Calibri"/>
              </a:rPr>
              <a:t> What needs to be funded in order to support the strategy?</a:t>
            </a:r>
            <a:r>
              <a:rPr lang="en-US" sz="2800">
                <a:solidFill>
                  <a:prstClr val="black"/>
                </a:solidFill>
                <a:latin typeface="Calibri"/>
                <a:ea typeface="Calibri"/>
                <a:cs typeface="Calibri"/>
              </a:rPr>
              <a:t> </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l" defTabSz="457200" rtl="0" eaLnBrk="1" fontAlgn="auto" latinLnBrk="0" hangingPunct="1">
              <a:spcBef>
                <a:spcPts val="0"/>
              </a:spcBef>
              <a:spcAft>
                <a:spcPts val="1200"/>
              </a:spcAft>
              <a:buClrTx/>
              <a:buSzTx/>
              <a:buFont typeface="+mj-lt"/>
              <a:buAutoNum type="arabicPeriod"/>
              <a:tabLst/>
              <a:defRPr/>
            </a:pPr>
            <a:r>
              <a:rPr kumimoji="0" lang="en-US" sz="2800" b="1" i="0" u="none" strike="noStrike" kern="1200" cap="none" spc="0" normalizeH="0" baseline="0" noProof="0">
                <a:ln>
                  <a:noFill/>
                </a:ln>
                <a:solidFill>
                  <a:srgbClr val="D47B22"/>
                </a:solidFill>
                <a:effectLst/>
                <a:uLnTx/>
                <a:uFillTx/>
                <a:latin typeface="Calibri"/>
                <a:ea typeface="Calibri"/>
                <a:cs typeface="Calibri"/>
              </a:rPr>
              <a:t>Amount:</a:t>
            </a:r>
            <a:r>
              <a:rPr kumimoji="0" lang="en-US" sz="2800" b="0" i="0" u="none" strike="noStrike" kern="1200" cap="none" spc="0" normalizeH="0" baseline="0" noProof="0">
                <a:ln>
                  <a:noFill/>
                </a:ln>
                <a:solidFill>
                  <a:prstClr val="black"/>
                </a:solidFill>
                <a:effectLst/>
                <a:uLnTx/>
                <a:uFillTx/>
                <a:latin typeface="Calibri"/>
                <a:ea typeface="Calibri"/>
                <a:cs typeface="Calibri"/>
              </a:rPr>
              <a:t> What is the cost associated with the Request?</a:t>
            </a:r>
            <a:endParaRPr lang="en-US" sz="2800" b="0" i="0" u="none" strike="noStrike" kern="1200" cap="none" spc="0" normalizeH="0" baseline="0" noProof="0">
              <a:ln>
                <a:noFill/>
              </a:ln>
              <a:solidFill>
                <a:prstClr val="black"/>
              </a:solidFill>
              <a:effectLst/>
              <a:uLnTx/>
              <a:uFillTx/>
              <a:latin typeface="Calibri"/>
              <a:ea typeface="Calibri"/>
              <a:cs typeface="Calibri"/>
            </a:endParaRPr>
          </a:p>
        </p:txBody>
      </p:sp>
      <p:sp>
        <p:nvSpPr>
          <p:cNvPr id="7" name="Rectangle 6">
            <a:extLst>
              <a:ext uri="{FF2B5EF4-FFF2-40B4-BE49-F238E27FC236}">
                <a16:creationId xmlns:a16="http://schemas.microsoft.com/office/drawing/2014/main" id="{A97BE431-FE2F-EE77-1FF1-F62D4E49AA96}"/>
              </a:ext>
            </a:extLst>
          </p:cNvPr>
          <p:cNvSpPr/>
          <p:nvPr/>
        </p:nvSpPr>
        <p:spPr>
          <a:xfrm>
            <a:off x="4277710" y="1100618"/>
            <a:ext cx="7241628" cy="135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abon Next LT"/>
              <a:ea typeface="+mn-ea"/>
              <a:cs typeface="+mn-cs"/>
            </a:endParaRPr>
          </a:p>
        </p:txBody>
      </p:sp>
    </p:spTree>
    <p:extLst>
      <p:ext uri="{BB962C8B-B14F-4D97-AF65-F5344CB8AC3E}">
        <p14:creationId xmlns:p14="http://schemas.microsoft.com/office/powerpoint/2010/main" val="22021964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AB3C6-F866-4ACA-0412-44AE58F78FA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9E085C1-E47E-94F5-D8B1-0B7206C048CC}"/>
              </a:ext>
            </a:extLst>
          </p:cNvPr>
          <p:cNvSpPr>
            <a:spLocks noGrp="1"/>
          </p:cNvSpPr>
          <p:nvPr>
            <p:ph type="sldNum" sz="quarter" idx="12"/>
          </p:nvPr>
        </p:nvSpPr>
        <p:spPr>
          <a:xfrm>
            <a:off x="10373350" y="6356349"/>
            <a:ext cx="987552" cy="365125"/>
          </a:xfrm>
        </p:spPr>
        <p:txBody>
          <a:bodyPr/>
          <a:lstStyle/>
          <a:p>
            <a:fld id="{A49DFD55-3C28-40EF-9E31-A92D2E4017FF}" type="slidenum">
              <a:rPr lang="en-US" smtClean="0"/>
              <a:pPr/>
              <a:t>42</a:t>
            </a:fld>
            <a:endParaRPr lang="en-US"/>
          </a:p>
        </p:txBody>
      </p:sp>
      <p:sp>
        <p:nvSpPr>
          <p:cNvPr id="4" name="Title 3">
            <a:extLst>
              <a:ext uri="{FF2B5EF4-FFF2-40B4-BE49-F238E27FC236}">
                <a16:creationId xmlns:a16="http://schemas.microsoft.com/office/drawing/2014/main" id="{8DE2C2E7-79C6-33F2-9717-3E3BF812A89E}"/>
              </a:ext>
            </a:extLst>
          </p:cNvPr>
          <p:cNvSpPr>
            <a:spLocks noGrp="1"/>
          </p:cNvSpPr>
          <p:nvPr>
            <p:ph type="title"/>
          </p:nvPr>
        </p:nvSpPr>
        <p:spPr>
          <a:xfrm>
            <a:off x="1670204" y="22992"/>
            <a:ext cx="9312167" cy="1143657"/>
          </a:xfrm>
        </p:spPr>
        <p:txBody>
          <a:bodyPr>
            <a:normAutofit/>
          </a:bodyPr>
          <a:lstStyle/>
          <a:p>
            <a:pPr algn="ctr"/>
            <a:r>
              <a:rPr lang="en-US" sz="4000" b="1"/>
              <a:t>FY26 Strategic Plan Break-out</a:t>
            </a:r>
          </a:p>
        </p:txBody>
      </p:sp>
      <p:graphicFrame>
        <p:nvGraphicFramePr>
          <p:cNvPr id="12" name="Table 11">
            <a:extLst>
              <a:ext uri="{FF2B5EF4-FFF2-40B4-BE49-F238E27FC236}">
                <a16:creationId xmlns:a16="http://schemas.microsoft.com/office/drawing/2014/main" id="{3DE3B1E2-E143-22A2-257A-B2F52DB9EE59}"/>
              </a:ext>
            </a:extLst>
          </p:cNvPr>
          <p:cNvGraphicFramePr>
            <a:graphicFrameLocks noGrp="1"/>
          </p:cNvGraphicFramePr>
          <p:nvPr>
            <p:extLst>
              <p:ext uri="{D42A27DB-BD31-4B8C-83A1-F6EECF244321}">
                <p14:modId xmlns:p14="http://schemas.microsoft.com/office/powerpoint/2010/main" val="3532365448"/>
              </p:ext>
            </p:extLst>
          </p:nvPr>
        </p:nvGraphicFramePr>
        <p:xfrm>
          <a:off x="178420" y="980011"/>
          <a:ext cx="12110224" cy="5994152"/>
        </p:xfrm>
        <a:graphic>
          <a:graphicData uri="http://schemas.openxmlformats.org/drawingml/2006/table">
            <a:tbl>
              <a:tblPr firstRow="1" bandRow="1">
                <a:tableStyleId>{21E4AEA4-8DFA-4A89-87EB-49C32662AFE0}</a:tableStyleId>
              </a:tblPr>
              <a:tblGrid>
                <a:gridCol w="3027548">
                  <a:extLst>
                    <a:ext uri="{9D8B030D-6E8A-4147-A177-3AD203B41FA5}">
                      <a16:colId xmlns:a16="http://schemas.microsoft.com/office/drawing/2014/main" val="20000"/>
                    </a:ext>
                  </a:extLst>
                </a:gridCol>
                <a:gridCol w="3367229">
                  <a:extLst>
                    <a:ext uri="{9D8B030D-6E8A-4147-A177-3AD203B41FA5}">
                      <a16:colId xmlns:a16="http://schemas.microsoft.com/office/drawing/2014/main" val="20002"/>
                    </a:ext>
                  </a:extLst>
                </a:gridCol>
                <a:gridCol w="3101422">
                  <a:extLst>
                    <a:ext uri="{9D8B030D-6E8A-4147-A177-3AD203B41FA5}">
                      <a16:colId xmlns:a16="http://schemas.microsoft.com/office/drawing/2014/main" val="20003"/>
                    </a:ext>
                  </a:extLst>
                </a:gridCol>
                <a:gridCol w="2614025">
                  <a:extLst>
                    <a:ext uri="{9D8B030D-6E8A-4147-A177-3AD203B41FA5}">
                      <a16:colId xmlns:a16="http://schemas.microsoft.com/office/drawing/2014/main" val="20005"/>
                    </a:ext>
                  </a:extLst>
                </a:gridCol>
              </a:tblGrid>
              <a:tr h="572666">
                <a:tc>
                  <a:txBody>
                    <a:bodyPr/>
                    <a:lstStyle/>
                    <a:p>
                      <a:pPr algn="ctr"/>
                      <a:r>
                        <a:rPr lang="en-US" sz="1400"/>
                        <a:t>Priorities</a:t>
                      </a:r>
                      <a:endParaRPr lang="en-US" sz="1400">
                        <a:latin typeface="Calibri" panose="020F0502020204030204" pitchFamily="34" charset="0"/>
                      </a:endParaRPr>
                    </a:p>
                  </a:txBody>
                  <a:tcPr marL="68580" marR="68580" marT="34290" marB="34290" anchor="ctr"/>
                </a:tc>
                <a:tc>
                  <a:txBody>
                    <a:bodyPr/>
                    <a:lstStyle/>
                    <a:p>
                      <a:pPr algn="ctr"/>
                      <a:r>
                        <a:rPr lang="en-US" sz="1400" dirty="0"/>
                        <a:t>Strategies</a:t>
                      </a:r>
                      <a:endParaRPr lang="en-US" sz="1400" dirty="0">
                        <a:latin typeface="Calibri" panose="020F0502020204030204" pitchFamily="34" charset="0"/>
                      </a:endParaRPr>
                    </a:p>
                  </a:txBody>
                  <a:tcPr marL="68580" marR="68580" marT="34290" marB="34290" anchor="ctr"/>
                </a:tc>
                <a:tc>
                  <a:txBody>
                    <a:bodyPr/>
                    <a:lstStyle/>
                    <a:p>
                      <a:pPr marL="0" algn="ctr" defTabSz="685800" rtl="0" eaLnBrk="1" latinLnBrk="0" hangingPunct="1"/>
                      <a:r>
                        <a:rPr lang="en-US" sz="1400" b="1" kern="1200">
                          <a:solidFill>
                            <a:schemeClr val="lt1"/>
                          </a:solidFill>
                        </a:rPr>
                        <a:t>Requests</a:t>
                      </a:r>
                      <a:endParaRPr lang="en-US" sz="1400" b="1" kern="1200">
                        <a:solidFill>
                          <a:schemeClr val="lt1"/>
                        </a:solidFill>
                        <a:latin typeface="Calibri" panose="020F0502020204030204" pitchFamily="34" charset="0"/>
                        <a:ea typeface="+mn-ea"/>
                        <a:cs typeface="+mn-cs"/>
                      </a:endParaRPr>
                    </a:p>
                  </a:txBody>
                  <a:tcPr marL="68580" marR="68580" marT="34290" marB="34290" anchor="ctr"/>
                </a:tc>
                <a:tc>
                  <a:txBody>
                    <a:bodyPr/>
                    <a:lstStyle/>
                    <a:p>
                      <a:pPr algn="ctr"/>
                      <a:r>
                        <a:rPr lang="en-US" sz="1400"/>
                        <a:t>Amount</a:t>
                      </a:r>
                      <a:endParaRPr lang="en-US" sz="1400">
                        <a:latin typeface="Calibri" panose="020F0502020204030204" pitchFamily="34" charset="0"/>
                      </a:endParaRPr>
                    </a:p>
                  </a:txBody>
                  <a:tcPr marL="68580" marR="68580" marT="34290" marB="34290" anchor="ctr"/>
                </a:tc>
                <a:extLst>
                  <a:ext uri="{0D108BD9-81ED-4DB2-BD59-A6C34878D82A}">
                    <a16:rowId xmlns:a16="http://schemas.microsoft.com/office/drawing/2014/main" val="10000"/>
                  </a:ext>
                </a:extLst>
              </a:tr>
              <a:tr h="5612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Arial" panose="020B0604020202020204" pitchFamily="34" charset="0"/>
                          <a:cs typeface="Arial" panose="020B0604020202020204" pitchFamily="34" charset="0"/>
                        </a:rPr>
                        <a:t>Attract and build capacity of talented and knowledgeable staff to meet school needs. </a:t>
                      </a:r>
                    </a:p>
                    <a:p>
                      <a:pPr algn="l"/>
                      <a:endParaRPr lang="en-US" sz="800" b="0" i="1" dirty="0">
                        <a:solidFill>
                          <a:srgbClr val="FF0000"/>
                        </a:solidFill>
                        <a:latin typeface="Arial" panose="020B0604020202020204" pitchFamily="34" charset="0"/>
                        <a:cs typeface="Arial" panose="020B0604020202020204" pitchFamily="34" charset="0"/>
                      </a:endParaRPr>
                    </a:p>
                  </a:txBody>
                  <a:tcPr marL="68580" marR="68580" marT="34290" marB="34290" anchor="b"/>
                </a:tc>
                <a:tc>
                  <a:txBody>
                    <a:bodyPr/>
                    <a:lstStyle/>
                    <a:p>
                      <a:pPr marL="0" algn="l" defTabSz="685800" rtl="0" eaLnBrk="1" latinLnBrk="0" hangingPunct="1"/>
                      <a:r>
                        <a:rPr lang="en-US" sz="1100" b="0" i="1" kern="1200" dirty="0">
                          <a:solidFill>
                            <a:schemeClr val="tx1"/>
                          </a:solidFill>
                          <a:latin typeface="+mn-lt"/>
                          <a:ea typeface="+mn-ea"/>
                          <a:cs typeface="+mn-cs"/>
                        </a:rPr>
                        <a:t>Attend all job fairs and post any available jobs in a timely manner to attract teachers early. </a:t>
                      </a:r>
                    </a:p>
                  </a:txBody>
                  <a:tcPr marL="68580" marR="68580" marT="34290" marB="34290" anchor="b"/>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1" kern="1200" dirty="0">
                          <a:solidFill>
                            <a:schemeClr val="tx1"/>
                          </a:solidFill>
                          <a:latin typeface="+mn-lt"/>
                          <a:ea typeface="+mn-ea"/>
                          <a:cs typeface="+mn-cs"/>
                        </a:rPr>
                        <a:t>Branding Supplies for the school- Currently the school is not labeled at the entrance. Banners, Flyers, etc. </a:t>
                      </a:r>
                    </a:p>
                  </a:txBody>
                  <a:tcPr marL="68580" marR="68580" marT="34290" marB="34290" anchor="b"/>
                </a:tc>
                <a:tc>
                  <a:txBody>
                    <a:bodyPr/>
                    <a:lstStyle/>
                    <a:p>
                      <a:pPr marL="0" algn="l" defTabSz="685800" rtl="0" eaLnBrk="1" latinLnBrk="0" hangingPunct="1"/>
                      <a:r>
                        <a:rPr lang="en-US" sz="1100" b="0" i="1" kern="1200" dirty="0">
                          <a:solidFill>
                            <a:schemeClr val="tx1"/>
                          </a:solidFill>
                          <a:latin typeface="+mn-lt"/>
                          <a:ea typeface="+mn-ea"/>
                          <a:cs typeface="+mn-cs"/>
                        </a:rPr>
                        <a:t>$3000 ( Teaching Supplies) </a:t>
                      </a:r>
                    </a:p>
                  </a:txBody>
                  <a:tcPr marL="68580" marR="68580" marT="34290" marB="34290" anchor="b"/>
                </a:tc>
                <a:extLst>
                  <a:ext uri="{0D108BD9-81ED-4DB2-BD59-A6C34878D82A}">
                    <a16:rowId xmlns:a16="http://schemas.microsoft.com/office/drawing/2014/main" val="10001"/>
                  </a:ext>
                </a:extLst>
              </a:tr>
              <a:tr h="6379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Arial" panose="020B0604020202020204" pitchFamily="34" charset="0"/>
                          <a:cs typeface="Arial" panose="020B0604020202020204" pitchFamily="34" charset="0"/>
                        </a:rPr>
                        <a:t>Ensure a safe and effective learning environment that encourages the use of an </a:t>
                      </a:r>
                      <a:r>
                        <a:rPr lang="en-US" sz="800" dirty="0">
                          <a:solidFill>
                            <a:srgbClr val="000000"/>
                          </a:solidFill>
                          <a:latin typeface="Arial" panose="020B0604020202020204" pitchFamily="34" charset="0"/>
                          <a:cs typeface="Arial" panose="020B0604020202020204" pitchFamily="34" charset="0"/>
                        </a:rPr>
                        <a:t>instructional framework</a:t>
                      </a:r>
                      <a:r>
                        <a:rPr lang="en-US" sz="800" b="0" i="0" u="none" strike="noStrike" dirty="0">
                          <a:solidFill>
                            <a:srgbClr val="000000"/>
                          </a:solidFill>
                          <a:effectLst/>
                          <a:latin typeface="Arial" panose="020B0604020202020204" pitchFamily="34" charset="0"/>
                          <a:cs typeface="Arial" panose="020B0604020202020204" pitchFamily="34" charset="0"/>
                        </a:rPr>
                        <a:t> utilized across all content areas for more personalized learning. </a:t>
                      </a:r>
                    </a:p>
                    <a:p>
                      <a:endParaRPr lang="en-US" sz="800" dirty="0">
                        <a:latin typeface="Arial" panose="020B0604020202020204" pitchFamily="34" charset="0"/>
                        <a:cs typeface="Arial" panose="020B0604020202020204" pitchFamily="34" charset="0"/>
                      </a:endParaRPr>
                    </a:p>
                  </a:txBody>
                  <a:tcPr marL="68580" marR="68580" marT="34290" marB="34290" anchor="ctr"/>
                </a:tc>
                <a:tc>
                  <a:txBody>
                    <a:bodyPr/>
                    <a:lstStyle/>
                    <a:p>
                      <a:r>
                        <a:rPr lang="en-US" sz="800" dirty="0"/>
                        <a:t>Ensure to purchase any necessary supplies or consumables to support the New ELA Standards and curriculum resources </a:t>
                      </a:r>
                    </a:p>
                  </a:txBody>
                  <a:tcPr marL="68580" marR="68580" marT="34290" marB="34290" anchor="ctr"/>
                </a:tc>
                <a:tc>
                  <a:txBody>
                    <a:bodyPr/>
                    <a:lstStyle/>
                    <a:p>
                      <a:r>
                        <a:rPr lang="en-US" sz="800" dirty="0"/>
                        <a:t>Teaching Supplies, Teacher Stipends, Subscriptions, </a:t>
                      </a:r>
                    </a:p>
                  </a:txBody>
                  <a:tcPr marL="68580" marR="68580" marT="34290" marB="34290" anchor="ctr"/>
                </a:tc>
                <a:tc>
                  <a:txBody>
                    <a:bodyPr/>
                    <a:lstStyle/>
                    <a:p>
                      <a:r>
                        <a:rPr lang="en-US" sz="800" dirty="0"/>
                        <a:t>$22,000  </a:t>
                      </a:r>
                    </a:p>
                    <a:p>
                      <a:r>
                        <a:rPr lang="en-US" sz="800" dirty="0"/>
                        <a:t>$19,500  </a:t>
                      </a:r>
                    </a:p>
                    <a:p>
                      <a:r>
                        <a:rPr lang="en-US" sz="800" dirty="0"/>
                        <a:t>$20000</a:t>
                      </a:r>
                    </a:p>
                  </a:txBody>
                  <a:tcPr marL="68580" marR="68580" marT="34290" marB="34290" anchor="ctr"/>
                </a:tc>
                <a:extLst>
                  <a:ext uri="{0D108BD9-81ED-4DB2-BD59-A6C34878D82A}">
                    <a16:rowId xmlns:a16="http://schemas.microsoft.com/office/drawing/2014/main" val="10002"/>
                  </a:ext>
                </a:extLst>
              </a:tr>
              <a:tr h="408599">
                <a:tc>
                  <a:txBody>
                    <a:bodyPr/>
                    <a:lstStyle/>
                    <a:p>
                      <a:pPr rtl="0" fontAlgn="base">
                        <a:spcBef>
                          <a:spcPts val="0"/>
                        </a:spcBef>
                        <a:spcAft>
                          <a:spcPts val="0"/>
                        </a:spcAft>
                        <a:buFont typeface="+mj-lt"/>
                        <a:buNone/>
                      </a:pPr>
                      <a:r>
                        <a:rPr lang="en-US" sz="800" b="0" i="0" u="none" strike="noStrike" dirty="0">
                          <a:solidFill>
                            <a:srgbClr val="000000"/>
                          </a:solidFill>
                          <a:effectLst/>
                          <a:latin typeface="Arial" panose="020B0604020202020204" pitchFamily="34" charset="0"/>
                          <a:cs typeface="Arial" panose="020B0604020202020204" pitchFamily="34" charset="0"/>
                        </a:rPr>
                        <a:t>Build teacher capacity with the ability to meet the diverse social and academic needs  of students. . </a:t>
                      </a:r>
                    </a:p>
                    <a:p>
                      <a:endParaRPr lang="en-US" sz="800" dirty="0">
                        <a:latin typeface="Arial" panose="020B0604020202020204" pitchFamily="34" charset="0"/>
                        <a:cs typeface="Arial" panose="020B0604020202020204" pitchFamily="34" charset="0"/>
                      </a:endParaRPr>
                    </a:p>
                  </a:txBody>
                  <a:tcPr marL="68580" marR="68580" marT="34290" marB="34290" anchor="ctr"/>
                </a:tc>
                <a:tc>
                  <a:txBody>
                    <a:bodyPr/>
                    <a:lstStyle/>
                    <a:p>
                      <a:r>
                        <a:rPr lang="en-US" sz="800" dirty="0"/>
                        <a:t>Differentiated Professional Development, Peer Collaboration &amp; Data- Driven Decision Making, Mentoring and Coaching </a:t>
                      </a:r>
                    </a:p>
                  </a:txBody>
                  <a:tcPr marL="68580" marR="68580" marT="34290" marB="34290" anchor="ctr"/>
                </a:tc>
                <a:tc>
                  <a:txBody>
                    <a:bodyPr/>
                    <a:lstStyle/>
                    <a:p>
                      <a:r>
                        <a:rPr lang="en-US" sz="800" dirty="0"/>
                        <a:t>PL Opportunities and GLC </a:t>
                      </a:r>
                    </a:p>
                  </a:txBody>
                  <a:tcPr marL="68580" marR="68580" marT="34290" marB="34290" anchor="ctr"/>
                </a:tc>
                <a:tc>
                  <a:txBody>
                    <a:bodyPr/>
                    <a:lstStyle/>
                    <a:p>
                      <a:r>
                        <a:rPr lang="en-US" sz="800" dirty="0"/>
                        <a:t>$19,500 Stipends</a:t>
                      </a:r>
                    </a:p>
                    <a:p>
                      <a:r>
                        <a:rPr lang="en-US" sz="800" dirty="0"/>
                        <a:t>$7500 Club Sponsorships</a:t>
                      </a:r>
                    </a:p>
                    <a:p>
                      <a:r>
                        <a:rPr lang="en-US" sz="800" dirty="0"/>
                        <a:t>$5000 PL Opportunities </a:t>
                      </a:r>
                    </a:p>
                    <a:p>
                      <a:r>
                        <a:rPr lang="en-US" sz="800" dirty="0"/>
                        <a:t>Sub Budget Undetermined $47, 545 </a:t>
                      </a:r>
                    </a:p>
                  </a:txBody>
                  <a:tcPr marL="68580" marR="68580" marT="34290" marB="34290" anchor="ctr"/>
                </a:tc>
                <a:extLst>
                  <a:ext uri="{0D108BD9-81ED-4DB2-BD59-A6C34878D82A}">
                    <a16:rowId xmlns:a16="http://schemas.microsoft.com/office/drawing/2014/main" val="10003"/>
                  </a:ext>
                </a:extLst>
              </a:tr>
              <a:tr h="331783">
                <a:tc>
                  <a:txBody>
                    <a:bodyPr/>
                    <a:lstStyle/>
                    <a:p>
                      <a:pPr rtl="0" fontAlgn="base">
                        <a:spcBef>
                          <a:spcPts val="0"/>
                        </a:spcBef>
                        <a:spcAft>
                          <a:spcPts val="0"/>
                        </a:spcAft>
                        <a:buFont typeface="+mj-lt"/>
                        <a:buNone/>
                      </a:pPr>
                      <a:r>
                        <a:rPr lang="en-US" sz="800" dirty="0">
                          <a:solidFill>
                            <a:srgbClr val="000000"/>
                          </a:solidFill>
                          <a:latin typeface="Arial" panose="020B0604020202020204" pitchFamily="34" charset="0"/>
                          <a:cs typeface="Arial" panose="020B0604020202020204" pitchFamily="34" charset="0"/>
                        </a:rPr>
                        <a:t>Effectively monitor attendance protocols and systems. </a:t>
                      </a:r>
                      <a:endParaRPr lang="en-US" sz="800" b="0" i="0" u="none" strike="noStrike" dirty="0">
                        <a:solidFill>
                          <a:srgbClr val="000000"/>
                        </a:solidFill>
                        <a:effectLst/>
                        <a:latin typeface="Arial" panose="020B0604020202020204" pitchFamily="34" charset="0"/>
                        <a:cs typeface="Arial" panose="020B0604020202020204" pitchFamily="34" charset="0"/>
                      </a:endParaRPr>
                    </a:p>
                  </a:txBody>
                  <a:tcPr marL="68580" marR="68580" marT="34290" marB="34290" anchor="ctr"/>
                </a:tc>
                <a:tc>
                  <a:txBody>
                    <a:bodyPr/>
                    <a:lstStyle/>
                    <a:p>
                      <a:r>
                        <a:rPr lang="en-US" sz="800" dirty="0"/>
                        <a:t>Continue to provide rewards and incentives for students to continue to increase our overall CCRPI Attendance- Currently 74.1 </a:t>
                      </a:r>
                    </a:p>
                  </a:txBody>
                  <a:tcPr marL="68580" marR="68580" marT="34290" marB="34290" anchor="ctr"/>
                </a:tc>
                <a:tc>
                  <a:txBody>
                    <a:bodyPr/>
                    <a:lstStyle/>
                    <a:p>
                      <a:r>
                        <a:rPr lang="en-US" sz="800" dirty="0"/>
                        <a:t>Project Manager School Based Position- This position will handle partnerships, donations, and overall special revenue budget </a:t>
                      </a:r>
                    </a:p>
                  </a:txBody>
                  <a:tcPr marL="68580" marR="68580" marT="34290" marB="34290" anchor="ctr"/>
                </a:tc>
                <a:tc>
                  <a:txBody>
                    <a:bodyPr/>
                    <a:lstStyle/>
                    <a:p>
                      <a:endParaRPr lang="en-US" sz="800" dirty="0"/>
                    </a:p>
                  </a:txBody>
                  <a:tcPr marL="68580" marR="68580" marT="34290" marB="34290" anchor="ctr"/>
                </a:tc>
                <a:extLst>
                  <a:ext uri="{0D108BD9-81ED-4DB2-BD59-A6C34878D82A}">
                    <a16:rowId xmlns:a16="http://schemas.microsoft.com/office/drawing/2014/main" val="10004"/>
                  </a:ext>
                </a:extLst>
              </a:tr>
              <a:tr h="523293">
                <a:tc>
                  <a:txBody>
                    <a:bodyPr/>
                    <a:lstStyle/>
                    <a:p>
                      <a:pPr rtl="0" fontAlgn="base">
                        <a:spcBef>
                          <a:spcPts val="0"/>
                        </a:spcBef>
                        <a:spcAft>
                          <a:spcPts val="0"/>
                        </a:spcAft>
                        <a:buFont typeface="+mj-lt"/>
                        <a:buNone/>
                      </a:pPr>
                      <a:r>
                        <a:rPr lang="en-US" sz="800" b="0" i="0" u="none" strike="noStrike" dirty="0">
                          <a:solidFill>
                            <a:srgbClr val="000000"/>
                          </a:solidFill>
                          <a:effectLst/>
                          <a:latin typeface="Arial" panose="020B0604020202020204" pitchFamily="34" charset="0"/>
                          <a:cs typeface="Arial" panose="020B0604020202020204" pitchFamily="34" charset="0"/>
                        </a:rPr>
                        <a:t>Create a collaborative, inclusive, and responsive school culture embracing the diverse communities that comprise the Dunbar </a:t>
                      </a:r>
                      <a:r>
                        <a:rPr lang="en-US" sz="800" dirty="0">
                          <a:solidFill>
                            <a:srgbClr val="000000"/>
                          </a:solidFill>
                          <a:latin typeface="Arial" panose="020B0604020202020204" pitchFamily="34" charset="0"/>
                          <a:cs typeface="Arial" panose="020B0604020202020204" pitchFamily="34" charset="0"/>
                        </a:rPr>
                        <a:t>ES </a:t>
                      </a:r>
                      <a:r>
                        <a:rPr lang="en-US" sz="800" b="0" i="0" u="none" strike="noStrike" dirty="0">
                          <a:solidFill>
                            <a:srgbClr val="000000"/>
                          </a:solidFill>
                          <a:effectLst/>
                          <a:latin typeface="Arial" panose="020B0604020202020204" pitchFamily="34" charset="0"/>
                          <a:cs typeface="Arial" panose="020B0604020202020204" pitchFamily="34" charset="0"/>
                        </a:rPr>
                        <a:t>family.</a:t>
                      </a:r>
                    </a:p>
                    <a:p>
                      <a:endParaRPr lang="en-US" sz="800" dirty="0">
                        <a:latin typeface="Arial" panose="020B0604020202020204" pitchFamily="34" charset="0"/>
                        <a:cs typeface="Arial" panose="020B0604020202020204" pitchFamily="34" charset="0"/>
                      </a:endParaRPr>
                    </a:p>
                  </a:txBody>
                  <a:tcPr marL="68580" marR="68580" marT="34290" marB="34290" anchor="ctr"/>
                </a:tc>
                <a:tc>
                  <a:txBody>
                    <a:bodyPr/>
                    <a:lstStyle/>
                    <a:p>
                      <a:r>
                        <a:rPr lang="en-US" sz="800" b="1" dirty="0"/>
                        <a:t>Equitable Access to Learning:</a:t>
                      </a:r>
                      <a:r>
                        <a:rPr lang="en-US" sz="800" dirty="0"/>
                        <a:t> ensure that students with diverse learning needs receive high-quality, individualized instruction aligned with inclusive practices.</a:t>
                      </a:r>
                    </a:p>
                    <a:p>
                      <a:r>
                        <a:rPr lang="en-US" sz="800" b="1" dirty="0"/>
                        <a:t>Collaboration Across Stakeholders:</a:t>
                      </a:r>
                      <a:r>
                        <a:rPr lang="en-US" sz="800" dirty="0"/>
                        <a:t> Create a bridge between general education and special education, promoting co-teaching models and professional development on inclusive strategies</a:t>
                      </a:r>
                    </a:p>
                    <a:p>
                      <a:r>
                        <a:rPr lang="en-US" sz="800" dirty="0"/>
                        <a:t>.</a:t>
                      </a:r>
                      <a:r>
                        <a:rPr lang="en-US" sz="800" b="1" dirty="0"/>
                        <a:t>Compliance &amp; Best Practices:</a:t>
                      </a:r>
                      <a:r>
                        <a:rPr lang="en-US" sz="800" dirty="0"/>
                        <a:t> compliance with federal and state laws while promoting best practices in differentiated instruction, fostering a more inclusive school culture.</a:t>
                      </a:r>
                    </a:p>
                  </a:txBody>
                  <a:tcPr marL="68580" marR="68580" marT="34290" marB="34290" anchor="ctr"/>
                </a:tc>
                <a:tc>
                  <a:txBody>
                    <a:bodyPr/>
                    <a:lstStyle/>
                    <a:p>
                      <a:r>
                        <a:rPr lang="en-US" sz="800" dirty="0"/>
                        <a:t>Full Time Special Education Lead Teacher </a:t>
                      </a:r>
                    </a:p>
                    <a:p>
                      <a:r>
                        <a:rPr lang="en-US" sz="800" dirty="0"/>
                        <a:t>Project Manager School Bases Position </a:t>
                      </a:r>
                    </a:p>
                  </a:txBody>
                  <a:tcPr marL="68580" marR="68580" marT="34290" marB="34290" anchor="ctr"/>
                </a:tc>
                <a:tc>
                  <a:txBody>
                    <a:bodyPr/>
                    <a:lstStyle/>
                    <a:p>
                      <a:r>
                        <a:rPr lang="en-US" sz="800" dirty="0"/>
                        <a:t>$</a:t>
                      </a:r>
                      <a:r>
                        <a:rPr lang="en-US" sz="1200" dirty="0"/>
                        <a:t>77318</a:t>
                      </a:r>
                    </a:p>
                  </a:txBody>
                  <a:tcPr marL="68580" marR="68580" marT="34290" marB="34290" anchor="ctr"/>
                </a:tc>
                <a:extLst>
                  <a:ext uri="{0D108BD9-81ED-4DB2-BD59-A6C34878D82A}">
                    <a16:rowId xmlns:a16="http://schemas.microsoft.com/office/drawing/2014/main" val="10005"/>
                  </a:ext>
                </a:extLst>
              </a:tr>
              <a:tr h="408599">
                <a:tc>
                  <a:txBody>
                    <a:bodyPr/>
                    <a:lstStyle/>
                    <a:p>
                      <a:pPr rtl="0" fontAlgn="base">
                        <a:spcBef>
                          <a:spcPts val="0"/>
                        </a:spcBef>
                        <a:spcAft>
                          <a:spcPts val="0"/>
                        </a:spcAft>
                        <a:buFont typeface="+mj-lt"/>
                        <a:buNone/>
                      </a:pPr>
                      <a:r>
                        <a:rPr lang="en-US" sz="800" b="0" i="0" u="none" strike="noStrike" dirty="0">
                          <a:solidFill>
                            <a:srgbClr val="000000"/>
                          </a:solidFill>
                          <a:effectLst/>
                          <a:latin typeface="Arial" panose="020B0604020202020204" pitchFamily="34" charset="0"/>
                          <a:cs typeface="Arial" panose="020B0604020202020204" pitchFamily="34" charset="0"/>
                        </a:rPr>
                        <a:t>Create an environment that motivates and retains staff members. </a:t>
                      </a:r>
                    </a:p>
                    <a:p>
                      <a:endParaRPr lang="en-US" sz="8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800" dirty="0"/>
                        <a:t>Dunbar is fully staffed with the amount of needed teachers per grade levels to maintain class sizes of less than 20 with the various needs</a:t>
                      </a:r>
                    </a:p>
                  </a:txBody>
                  <a:tcPr marL="68580" marR="68580" marT="34290" marB="34290" anchor="ctr"/>
                </a:tc>
                <a:tc>
                  <a:txBody>
                    <a:bodyPr/>
                    <a:lstStyle/>
                    <a:p>
                      <a:r>
                        <a:rPr lang="en-US" sz="800" dirty="0"/>
                        <a:t>Maintain the total number of teachers  (3 Teachers per grade level in 3-5) </a:t>
                      </a:r>
                    </a:p>
                  </a:txBody>
                  <a:tcPr marL="68580" marR="68580" marT="34290" marB="34290" anchor="ctr"/>
                </a:tc>
                <a:tc>
                  <a:txBody>
                    <a:bodyPr/>
                    <a:lstStyle/>
                    <a:p>
                      <a:r>
                        <a:rPr lang="en-US" sz="800" dirty="0"/>
                        <a:t>$2,048,000</a:t>
                      </a:r>
                    </a:p>
                  </a:txBody>
                  <a:tcPr marL="68580" marR="68580" marT="34290" marB="34290" anchor="ctr"/>
                </a:tc>
                <a:extLst>
                  <a:ext uri="{0D108BD9-81ED-4DB2-BD59-A6C34878D82A}">
                    <a16:rowId xmlns:a16="http://schemas.microsoft.com/office/drawing/2014/main" val="10006"/>
                  </a:ext>
                </a:extLst>
              </a:tr>
              <a:tr h="523293">
                <a:tc>
                  <a:txBody>
                    <a:bodyPr/>
                    <a:lstStyle/>
                    <a:p>
                      <a:pPr rtl="0" fontAlgn="base">
                        <a:spcBef>
                          <a:spcPts val="0"/>
                        </a:spcBef>
                        <a:spcAft>
                          <a:spcPts val="0"/>
                        </a:spcAft>
                        <a:buFont typeface="+mj-lt"/>
                        <a:buNone/>
                      </a:pPr>
                      <a:r>
                        <a:rPr lang="en-US" sz="800" b="0" i="0" u="none" strike="noStrike" dirty="0">
                          <a:solidFill>
                            <a:srgbClr val="000000"/>
                          </a:solidFill>
                          <a:effectLst/>
                          <a:latin typeface="Arial" panose="020B0604020202020204" pitchFamily="34" charset="0"/>
                          <a:cs typeface="Arial" panose="020B0604020202020204" pitchFamily="34" charset="0"/>
                        </a:rPr>
                        <a:t>Effectively use existing and appropriate tools to measure, analyze, and communicate student progress. </a:t>
                      </a:r>
                    </a:p>
                    <a:p>
                      <a:endParaRPr lang="en-US" sz="800" dirty="0">
                        <a:latin typeface="Arial" panose="020B0604020202020204" pitchFamily="34" charset="0"/>
                        <a:cs typeface="Arial" panose="020B0604020202020204" pitchFamily="34" charset="0"/>
                      </a:endParaRPr>
                    </a:p>
                  </a:txBody>
                  <a:tcPr marL="68580" marR="68580" marT="34290" marB="34290" anchor="ctr"/>
                </a:tc>
                <a:tc>
                  <a:txBody>
                    <a:bodyPr/>
                    <a:lstStyle/>
                    <a:p>
                      <a:r>
                        <a:rPr lang="en-US" sz="800" dirty="0"/>
                        <a:t>Ensure teachers have the web subscriptions and resources necessary to communicate progress</a:t>
                      </a:r>
                    </a:p>
                  </a:txBody>
                  <a:tcPr marL="68580" marR="68580" marT="34290" marB="34290" anchor="ctr"/>
                </a:tc>
                <a:tc>
                  <a:txBody>
                    <a:bodyPr/>
                    <a:lstStyle/>
                    <a:p>
                      <a:r>
                        <a:rPr lang="en-US" sz="800" dirty="0"/>
                        <a:t>Web Subscriptions, paper and ink </a:t>
                      </a:r>
                    </a:p>
                  </a:txBody>
                  <a:tcPr marL="68580" marR="68580" marT="34290" marB="34290" anchor="ctr"/>
                </a:tc>
                <a:tc>
                  <a:txBody>
                    <a:bodyPr/>
                    <a:lstStyle/>
                    <a:p>
                      <a:r>
                        <a:rPr lang="en-US" sz="800" dirty="0"/>
                        <a:t>$22000 </a:t>
                      </a:r>
                    </a:p>
                  </a:txBody>
                  <a:tcPr marL="68580" marR="68580" marT="34290" marB="34290" anchor="ctr"/>
                </a:tc>
                <a:extLst>
                  <a:ext uri="{0D108BD9-81ED-4DB2-BD59-A6C34878D82A}">
                    <a16:rowId xmlns:a16="http://schemas.microsoft.com/office/drawing/2014/main" val="10007"/>
                  </a:ext>
                </a:extLst>
              </a:tr>
              <a:tr h="408599">
                <a:tc>
                  <a:txBody>
                    <a:bodyPr/>
                    <a:lstStyle/>
                    <a:p>
                      <a:pPr rtl="0" fontAlgn="base">
                        <a:spcBef>
                          <a:spcPts val="0"/>
                        </a:spcBef>
                        <a:spcAft>
                          <a:spcPts val="0"/>
                        </a:spcAft>
                        <a:buFont typeface="+mj-lt"/>
                        <a:buNone/>
                      </a:pPr>
                      <a:r>
                        <a:rPr lang="en-US" sz="800" b="0" i="0" u="none" strike="noStrike" dirty="0">
                          <a:solidFill>
                            <a:srgbClr val="000000"/>
                          </a:solidFill>
                          <a:effectLst/>
                          <a:latin typeface="Arial" panose="020B0604020202020204" pitchFamily="34" charset="0"/>
                          <a:cs typeface="Arial" panose="020B0604020202020204" pitchFamily="34" charset="0"/>
                        </a:rPr>
                        <a:t>Provide necessary and salient resources to enhance teaching and learning in all spaces. </a:t>
                      </a:r>
                    </a:p>
                    <a:p>
                      <a:pPr rtl="0" fontAlgn="base">
                        <a:spcBef>
                          <a:spcPts val="0"/>
                        </a:spcBef>
                        <a:spcAft>
                          <a:spcPts val="0"/>
                        </a:spcAft>
                        <a:buFont typeface="+mj-lt"/>
                        <a:buNone/>
                      </a:pPr>
                      <a:endParaRPr lang="en-US" sz="800" dirty="0">
                        <a:latin typeface="Arial" panose="020B0604020202020204" pitchFamily="34" charset="0"/>
                        <a:cs typeface="Arial" panose="020B0604020202020204" pitchFamily="34" charset="0"/>
                      </a:endParaRPr>
                    </a:p>
                  </a:txBody>
                  <a:tcPr marL="68580" marR="68580" marT="34290" marB="34290" anchor="ctr"/>
                </a:tc>
                <a:tc>
                  <a:txBody>
                    <a:bodyPr/>
                    <a:lstStyle/>
                    <a:p>
                      <a:r>
                        <a:rPr lang="en-US" sz="800" dirty="0"/>
                        <a:t>Ensure Staff have all of the necessary subscriptions and resources at the start of the school year </a:t>
                      </a:r>
                    </a:p>
                  </a:txBody>
                  <a:tcPr marL="68580" marR="68580" marT="34290" marB="34290" anchor="ctr"/>
                </a:tc>
                <a:tc>
                  <a:txBody>
                    <a:bodyPr/>
                    <a:lstStyle/>
                    <a:p>
                      <a:r>
                        <a:rPr lang="en-US" sz="800" dirty="0"/>
                        <a:t>Teaching Supplies, Resources, Stipends, </a:t>
                      </a:r>
                    </a:p>
                  </a:txBody>
                  <a:tcPr marL="68580" marR="68580" marT="34290" marB="34290" anchor="ctr"/>
                </a:tc>
                <a:tc>
                  <a:txBody>
                    <a:bodyPr/>
                    <a:lstStyle/>
                    <a:p>
                      <a:r>
                        <a:rPr lang="en-US" sz="800" dirty="0"/>
                        <a:t>$20000 (Subscription) </a:t>
                      </a:r>
                    </a:p>
                    <a:p>
                      <a:r>
                        <a:rPr lang="en-US" sz="800" dirty="0"/>
                        <a:t>$22000 (Teaching Supplies0 </a:t>
                      </a:r>
                    </a:p>
                  </a:txBody>
                  <a:tcPr marL="68580" marR="68580" marT="34290" marB="34290" anchor="ctr"/>
                </a:tc>
                <a:extLst>
                  <a:ext uri="{0D108BD9-81ED-4DB2-BD59-A6C34878D82A}">
                    <a16:rowId xmlns:a16="http://schemas.microsoft.com/office/drawing/2014/main" val="10008"/>
                  </a:ext>
                </a:extLst>
              </a:tr>
              <a:tr h="4085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Arial" panose="020B0604020202020204" pitchFamily="34" charset="0"/>
                          <a:cs typeface="Arial" panose="020B0604020202020204" pitchFamily="34" charset="0"/>
                        </a:rPr>
                        <a:t>Build and sustain parent engagement, community partnerships, and student voice</a:t>
                      </a:r>
                      <a:endParaRPr lang="en-US" sz="800" dirty="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marL="68580" marR="68580" marT="34290" marB="34290" anchor="ctr"/>
                </a:tc>
                <a:tc>
                  <a:txBody>
                    <a:bodyPr/>
                    <a:lstStyle/>
                    <a:p>
                      <a:r>
                        <a:rPr lang="en-US" sz="800" dirty="0"/>
                        <a:t>Increase Parent Engagement and community partnerships, and student voice by increasing programming; reaching out to community partnerships </a:t>
                      </a:r>
                    </a:p>
                  </a:txBody>
                  <a:tcPr marL="68580" marR="68580" marT="34290" marB="34290" anchor="ctr"/>
                </a:tc>
                <a:tc>
                  <a:txBody>
                    <a:bodyPr/>
                    <a:lstStyle/>
                    <a:p>
                      <a:r>
                        <a:rPr lang="en-US" sz="800" dirty="0"/>
                        <a:t>Project Manager School based position </a:t>
                      </a:r>
                    </a:p>
                  </a:txBody>
                  <a:tcPr marL="68580" marR="68580" marT="34290" marB="34290" anchor="ctr"/>
                </a:tc>
                <a:tc>
                  <a:txBody>
                    <a:bodyPr/>
                    <a:lstStyle/>
                    <a:p>
                      <a:r>
                        <a:rPr lang="en-US" sz="1200" dirty="0"/>
                        <a:t>$ 99859 </a:t>
                      </a:r>
                    </a:p>
                  </a:txBody>
                  <a:tcPr marL="68580" marR="68580" marT="34290" marB="34290" anchor="ctr"/>
                </a:tc>
                <a:extLst>
                  <a:ext uri="{0D108BD9-81ED-4DB2-BD59-A6C34878D82A}">
                    <a16:rowId xmlns:a16="http://schemas.microsoft.com/office/drawing/2014/main" val="10009"/>
                  </a:ext>
                </a:extLst>
              </a:tr>
              <a:tr h="331783">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dirty="0"/>
                    </a:p>
                  </a:txBody>
                  <a:tcPr marL="68580" marR="68580" marT="34290" marB="34290" anchor="ctr"/>
                </a:tc>
                <a:extLst>
                  <a:ext uri="{0D108BD9-81ED-4DB2-BD59-A6C34878D82A}">
                    <a16:rowId xmlns:a16="http://schemas.microsoft.com/office/drawing/2014/main" val="10010"/>
                  </a:ext>
                </a:extLst>
              </a:tr>
            </a:tbl>
          </a:graphicData>
        </a:graphic>
      </p:graphicFrame>
      <p:sp>
        <p:nvSpPr>
          <p:cNvPr id="14" name="Rectangle 13">
            <a:extLst>
              <a:ext uri="{FF2B5EF4-FFF2-40B4-BE49-F238E27FC236}">
                <a16:creationId xmlns:a16="http://schemas.microsoft.com/office/drawing/2014/main" id="{57B6475C-E149-F866-145C-19870379B33A}"/>
              </a:ext>
            </a:extLst>
          </p:cNvPr>
          <p:cNvSpPr/>
          <p:nvPr/>
        </p:nvSpPr>
        <p:spPr>
          <a:xfrm>
            <a:off x="2160821" y="930007"/>
            <a:ext cx="8286461" cy="1000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Sabon Next LT"/>
              <a:ea typeface="+mn-ea"/>
              <a:cs typeface="+mn-cs"/>
            </a:endParaRPr>
          </a:p>
        </p:txBody>
      </p:sp>
    </p:spTree>
    <p:extLst>
      <p:ext uri="{BB962C8B-B14F-4D97-AF65-F5344CB8AC3E}">
        <p14:creationId xmlns:p14="http://schemas.microsoft.com/office/powerpoint/2010/main" val="29103984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FAA11B0-80FD-054C-CCA5-5047EE6FB96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62708C6-64DC-8B7B-25B6-45CB145E78F7}"/>
              </a:ext>
            </a:extLst>
          </p:cNvPr>
          <p:cNvSpPr>
            <a:spLocks noGrp="1"/>
          </p:cNvSpPr>
          <p:nvPr>
            <p:ph type="sldNum" sz="quarter" idx="12"/>
          </p:nvPr>
        </p:nvSpPr>
        <p:spPr>
          <a:xfrm>
            <a:off x="10373350" y="6356349"/>
            <a:ext cx="987552" cy="365125"/>
          </a:xfrm>
        </p:spPr>
        <p:txBody>
          <a:bodyPr/>
          <a:lstStyle/>
          <a:p>
            <a:fld id="{A49DFD55-3C28-40EF-9E31-A92D2E4017FF}" type="slidenum">
              <a:rPr lang="en-US" smtClean="0"/>
              <a:pPr/>
              <a:t>43</a:t>
            </a:fld>
            <a:endParaRPr lang="en-US"/>
          </a:p>
        </p:txBody>
      </p:sp>
      <p:sp>
        <p:nvSpPr>
          <p:cNvPr id="4" name="Title 3">
            <a:extLst>
              <a:ext uri="{FF2B5EF4-FFF2-40B4-BE49-F238E27FC236}">
                <a16:creationId xmlns:a16="http://schemas.microsoft.com/office/drawing/2014/main" id="{B4309F70-A5DB-A6A4-2CC1-C2092972F257}"/>
              </a:ext>
            </a:extLst>
          </p:cNvPr>
          <p:cNvSpPr>
            <a:spLocks noGrp="1"/>
          </p:cNvSpPr>
          <p:nvPr>
            <p:ph type="title"/>
          </p:nvPr>
        </p:nvSpPr>
        <p:spPr>
          <a:xfrm>
            <a:off x="1670204" y="22992"/>
            <a:ext cx="9312167" cy="1143657"/>
          </a:xfrm>
        </p:spPr>
        <p:txBody>
          <a:bodyPr>
            <a:normAutofit/>
          </a:bodyPr>
          <a:lstStyle/>
          <a:p>
            <a:pPr algn="ctr"/>
            <a:r>
              <a:rPr lang="en-US" sz="4000" b="1"/>
              <a:t>FY26 Strategic Plan Break-out</a:t>
            </a:r>
          </a:p>
        </p:txBody>
      </p:sp>
      <p:graphicFrame>
        <p:nvGraphicFramePr>
          <p:cNvPr id="12" name="Table 11">
            <a:extLst>
              <a:ext uri="{FF2B5EF4-FFF2-40B4-BE49-F238E27FC236}">
                <a16:creationId xmlns:a16="http://schemas.microsoft.com/office/drawing/2014/main" id="{0A64A4A7-2328-4564-58D9-54F7D4FCC1C1}"/>
              </a:ext>
            </a:extLst>
          </p:cNvPr>
          <p:cNvGraphicFramePr>
            <a:graphicFrameLocks noGrp="1"/>
          </p:cNvGraphicFramePr>
          <p:nvPr>
            <p:extLst>
              <p:ext uri="{D42A27DB-BD31-4B8C-83A1-F6EECF244321}">
                <p14:modId xmlns:p14="http://schemas.microsoft.com/office/powerpoint/2010/main" val="1798042631"/>
              </p:ext>
            </p:extLst>
          </p:nvPr>
        </p:nvGraphicFramePr>
        <p:xfrm>
          <a:off x="1130942" y="1242307"/>
          <a:ext cx="9942112" cy="5479167"/>
        </p:xfrm>
        <a:graphic>
          <a:graphicData uri="http://schemas.openxmlformats.org/drawingml/2006/table">
            <a:tbl>
              <a:tblPr firstRow="1" bandRow="1">
                <a:tableStyleId>{21E4AEA4-8DFA-4A89-87EB-49C32662AFE0}</a:tableStyleId>
              </a:tblPr>
              <a:tblGrid>
                <a:gridCol w="2485521">
                  <a:extLst>
                    <a:ext uri="{9D8B030D-6E8A-4147-A177-3AD203B41FA5}">
                      <a16:colId xmlns:a16="http://schemas.microsoft.com/office/drawing/2014/main" val="20000"/>
                    </a:ext>
                  </a:extLst>
                </a:gridCol>
                <a:gridCol w="2764388">
                  <a:extLst>
                    <a:ext uri="{9D8B030D-6E8A-4147-A177-3AD203B41FA5}">
                      <a16:colId xmlns:a16="http://schemas.microsoft.com/office/drawing/2014/main" val="20002"/>
                    </a:ext>
                  </a:extLst>
                </a:gridCol>
                <a:gridCol w="2546170">
                  <a:extLst>
                    <a:ext uri="{9D8B030D-6E8A-4147-A177-3AD203B41FA5}">
                      <a16:colId xmlns:a16="http://schemas.microsoft.com/office/drawing/2014/main" val="20003"/>
                    </a:ext>
                  </a:extLst>
                </a:gridCol>
                <a:gridCol w="2146033">
                  <a:extLst>
                    <a:ext uri="{9D8B030D-6E8A-4147-A177-3AD203B41FA5}">
                      <a16:colId xmlns:a16="http://schemas.microsoft.com/office/drawing/2014/main" val="20005"/>
                    </a:ext>
                  </a:extLst>
                </a:gridCol>
              </a:tblGrid>
              <a:tr h="644410">
                <a:tc>
                  <a:txBody>
                    <a:bodyPr/>
                    <a:lstStyle/>
                    <a:p>
                      <a:pPr algn="ctr"/>
                      <a:r>
                        <a:rPr lang="en-US" sz="1400"/>
                        <a:t>Priorities</a:t>
                      </a:r>
                      <a:endParaRPr lang="en-US" sz="1400">
                        <a:latin typeface="Calibri" panose="020F0502020204030204" pitchFamily="34" charset="0"/>
                      </a:endParaRPr>
                    </a:p>
                  </a:txBody>
                  <a:tcPr marL="68580" marR="68580" marT="34290" marB="34290" anchor="ctr"/>
                </a:tc>
                <a:tc>
                  <a:txBody>
                    <a:bodyPr/>
                    <a:lstStyle/>
                    <a:p>
                      <a:pPr algn="ctr"/>
                      <a:r>
                        <a:rPr lang="en-US" sz="1400"/>
                        <a:t>Strategies</a:t>
                      </a:r>
                      <a:endParaRPr lang="en-US" sz="1400">
                        <a:latin typeface="Calibri" panose="020F0502020204030204" pitchFamily="34" charset="0"/>
                      </a:endParaRPr>
                    </a:p>
                  </a:txBody>
                  <a:tcPr marL="68580" marR="68580" marT="34290" marB="34290" anchor="ctr"/>
                </a:tc>
                <a:tc>
                  <a:txBody>
                    <a:bodyPr/>
                    <a:lstStyle/>
                    <a:p>
                      <a:pPr marL="0" algn="ctr" defTabSz="685800" rtl="0" eaLnBrk="1" latinLnBrk="0" hangingPunct="1"/>
                      <a:r>
                        <a:rPr lang="en-US" sz="1400" b="1" kern="1200">
                          <a:solidFill>
                            <a:schemeClr val="lt1"/>
                          </a:solidFill>
                        </a:rPr>
                        <a:t>Requests</a:t>
                      </a:r>
                      <a:endParaRPr lang="en-US" sz="1400" b="1" kern="1200">
                        <a:solidFill>
                          <a:schemeClr val="lt1"/>
                        </a:solidFill>
                        <a:latin typeface="Calibri" panose="020F0502020204030204" pitchFamily="34" charset="0"/>
                        <a:ea typeface="+mn-ea"/>
                        <a:cs typeface="+mn-cs"/>
                      </a:endParaRPr>
                    </a:p>
                  </a:txBody>
                  <a:tcPr marL="68580" marR="68580" marT="34290" marB="34290" anchor="ctr"/>
                </a:tc>
                <a:tc>
                  <a:txBody>
                    <a:bodyPr/>
                    <a:lstStyle/>
                    <a:p>
                      <a:pPr algn="ctr"/>
                      <a:r>
                        <a:rPr lang="en-US" sz="1400"/>
                        <a:t>Amount</a:t>
                      </a:r>
                      <a:endParaRPr lang="en-US" sz="1400">
                        <a:latin typeface="Calibri" panose="020F0502020204030204" pitchFamily="34" charset="0"/>
                      </a:endParaRPr>
                    </a:p>
                  </a:txBody>
                  <a:tcPr marL="68580" marR="68580" marT="34290" marB="34290" anchor="ctr"/>
                </a:tc>
                <a:extLst>
                  <a:ext uri="{0D108BD9-81ED-4DB2-BD59-A6C34878D82A}">
                    <a16:rowId xmlns:a16="http://schemas.microsoft.com/office/drawing/2014/main" val="10000"/>
                  </a:ext>
                </a:extLst>
              </a:tr>
              <a:tr h="1474616">
                <a:tc>
                  <a:txBody>
                    <a:bodyPr/>
                    <a:lstStyle/>
                    <a:p>
                      <a:pPr algn="l"/>
                      <a:r>
                        <a:rPr lang="en-US" sz="1100" b="0">
                          <a:solidFill>
                            <a:srgbClr val="FF0000"/>
                          </a:solidFill>
                        </a:rPr>
                        <a:t>Increase</a:t>
                      </a:r>
                      <a:r>
                        <a:rPr lang="en-US" sz="1100" b="0" baseline="0">
                          <a:solidFill>
                            <a:srgbClr val="FF0000"/>
                          </a:solidFill>
                        </a:rPr>
                        <a:t> level of rigor and relevance (example- please remove)</a:t>
                      </a:r>
                      <a:endParaRPr lang="en-US" sz="1100" b="0" i="1">
                        <a:solidFill>
                          <a:srgbClr val="FF0000"/>
                        </a:solidFill>
                      </a:endParaRPr>
                    </a:p>
                  </a:txBody>
                  <a:tcPr marL="68580" marR="68580" marT="34290" marB="34290" anchor="b"/>
                </a:tc>
                <a:tc>
                  <a:txBody>
                    <a:bodyPr/>
                    <a:lstStyle/>
                    <a:p>
                      <a:pPr marL="0" algn="l" defTabSz="685800" rtl="0" eaLnBrk="1" latinLnBrk="0" hangingPunct="1"/>
                      <a:r>
                        <a:rPr lang="en-US" sz="1100" b="0" kern="1200">
                          <a:solidFill>
                            <a:srgbClr val="FF0000"/>
                          </a:solidFill>
                        </a:rPr>
                        <a:t>Implementation</a:t>
                      </a:r>
                      <a:r>
                        <a:rPr lang="en-US" sz="1100" b="0" kern="1200" baseline="0">
                          <a:solidFill>
                            <a:srgbClr val="FF0000"/>
                          </a:solidFill>
                        </a:rPr>
                        <a:t> of guided reading training for all staff </a:t>
                      </a:r>
                      <a:r>
                        <a:rPr lang="en-US" sz="1100" b="0" baseline="0">
                          <a:solidFill>
                            <a:srgbClr val="FF0000"/>
                          </a:solidFill>
                        </a:rPr>
                        <a:t>(example- please remove)</a:t>
                      </a:r>
                      <a:endParaRPr lang="en-US" sz="1100" b="0" i="1" kern="1200">
                        <a:solidFill>
                          <a:srgbClr val="FF0000"/>
                        </a:solidFill>
                        <a:latin typeface="+mn-lt"/>
                        <a:ea typeface="+mn-ea"/>
                        <a:cs typeface="+mn-cs"/>
                      </a:endParaRPr>
                    </a:p>
                  </a:txBody>
                  <a:tcPr marL="68580" marR="68580" marT="34290" marB="34290" anchor="b"/>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kern="1200">
                          <a:solidFill>
                            <a:srgbClr val="FF0000"/>
                          </a:solidFill>
                        </a:rPr>
                        <a:t>Purchase an additional Teacher</a:t>
                      </a:r>
                    </a:p>
                    <a:p>
                      <a:pPr marL="0" marR="0" indent="0" algn="l" defTabSz="685800" rtl="0" eaLnBrk="1" fontAlgn="auto" latinLnBrk="0" hangingPunct="1">
                        <a:lnSpc>
                          <a:spcPct val="100000"/>
                        </a:lnSpc>
                        <a:spcBef>
                          <a:spcPts val="0"/>
                        </a:spcBef>
                        <a:spcAft>
                          <a:spcPts val="0"/>
                        </a:spcAft>
                        <a:buClrTx/>
                        <a:buSzTx/>
                        <a:buFontTx/>
                        <a:buNone/>
                        <a:tabLst/>
                        <a:defRPr/>
                      </a:pPr>
                      <a:endParaRPr lang="en-US" sz="1100" b="0" kern="1200">
                        <a:solidFill>
                          <a:srgbClr val="FF0000"/>
                        </a:solidFill>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sz="1100" b="0" baseline="0">
                          <a:solidFill>
                            <a:srgbClr val="FF0000"/>
                          </a:solidFill>
                        </a:rPr>
                        <a:t>(example- please remove)</a:t>
                      </a:r>
                      <a:endParaRPr lang="en-US" sz="1100" b="0" i="1" kern="1200">
                        <a:solidFill>
                          <a:srgbClr val="FF0000"/>
                        </a:solidFill>
                        <a:latin typeface="+mn-lt"/>
                        <a:ea typeface="+mn-ea"/>
                        <a:cs typeface="+mn-cs"/>
                      </a:endParaRPr>
                    </a:p>
                  </a:txBody>
                  <a:tcPr marL="68580" marR="68580" marT="34290" marB="34290" anchor="b"/>
                </a:tc>
                <a:tc>
                  <a:txBody>
                    <a:bodyPr/>
                    <a:lstStyle/>
                    <a:p>
                      <a:pPr marL="0" algn="l" defTabSz="685800" rtl="0" eaLnBrk="1" latinLnBrk="0" hangingPunct="1"/>
                      <a:r>
                        <a:rPr lang="en-US" sz="1100" b="0" kern="1200">
                          <a:solidFill>
                            <a:srgbClr val="FF0000"/>
                          </a:solidFill>
                        </a:rPr>
                        <a:t>$84, 134</a:t>
                      </a:r>
                    </a:p>
                    <a:p>
                      <a:pPr marL="0" algn="l" defTabSz="685800" rtl="0" eaLnBrk="1" latinLnBrk="0" hangingPunct="1"/>
                      <a:endParaRPr lang="en-US" sz="1100" b="0" kern="1200">
                        <a:solidFill>
                          <a:srgbClr val="FF0000"/>
                        </a:solidFill>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sz="1100" b="0" baseline="0">
                          <a:solidFill>
                            <a:srgbClr val="FF0000"/>
                          </a:solidFill>
                        </a:rPr>
                        <a:t>(example- please remove)</a:t>
                      </a:r>
                      <a:endParaRPr lang="en-US" sz="1100" b="0" i="1" kern="1200">
                        <a:solidFill>
                          <a:srgbClr val="FF0000"/>
                        </a:solidFill>
                        <a:latin typeface="+mn-lt"/>
                        <a:ea typeface="+mn-ea"/>
                        <a:cs typeface="+mn-cs"/>
                      </a:endParaRPr>
                    </a:p>
                  </a:txBody>
                  <a:tcPr marL="68580" marR="68580" marT="34290" marB="34290" anchor="b"/>
                </a:tc>
                <a:extLst>
                  <a:ext uri="{0D108BD9-81ED-4DB2-BD59-A6C34878D82A}">
                    <a16:rowId xmlns:a16="http://schemas.microsoft.com/office/drawing/2014/main" val="10001"/>
                  </a:ext>
                </a:extLst>
              </a:tr>
              <a:tr h="373349">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2"/>
                  </a:ext>
                </a:extLst>
              </a:tr>
              <a:tr h="373349">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3"/>
                  </a:ext>
                </a:extLst>
              </a:tr>
              <a:tr h="373349">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4"/>
                  </a:ext>
                </a:extLst>
              </a:tr>
              <a:tr h="373349">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5"/>
                  </a:ext>
                </a:extLst>
              </a:tr>
              <a:tr h="373349">
                <a:tc>
                  <a:txBody>
                    <a:bodyPr/>
                    <a:lstStyle/>
                    <a:p>
                      <a:endParaRPr lang="en-US" sz="800"/>
                    </a:p>
                  </a:txBody>
                  <a:tcPr marL="68580" marR="68580" marT="34290" marB="34290" anchor="ctr"/>
                </a:tc>
                <a:tc>
                  <a:txBody>
                    <a:bodyPr/>
                    <a:lstStyle/>
                    <a:p>
                      <a:pPr algn="ctr"/>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6"/>
                  </a:ext>
                </a:extLst>
              </a:tr>
              <a:tr h="373349">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7"/>
                  </a:ext>
                </a:extLst>
              </a:tr>
              <a:tr h="373349">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8"/>
                  </a:ext>
                </a:extLst>
              </a:tr>
              <a:tr h="373349">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9"/>
                  </a:ext>
                </a:extLst>
              </a:tr>
              <a:tr h="373349">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10"/>
                  </a:ext>
                </a:extLst>
              </a:tr>
            </a:tbl>
          </a:graphicData>
        </a:graphic>
      </p:graphicFrame>
      <p:sp>
        <p:nvSpPr>
          <p:cNvPr id="13" name="Rectangle 12">
            <a:extLst>
              <a:ext uri="{FF2B5EF4-FFF2-40B4-BE49-F238E27FC236}">
                <a16:creationId xmlns:a16="http://schemas.microsoft.com/office/drawing/2014/main" id="{BD0E6288-B04F-1A5F-30C2-81B5E53A4EE2}"/>
              </a:ext>
            </a:extLst>
          </p:cNvPr>
          <p:cNvSpPr/>
          <p:nvPr/>
        </p:nvSpPr>
        <p:spPr>
          <a:xfrm>
            <a:off x="2727806" y="2264181"/>
            <a:ext cx="7196965" cy="392906"/>
          </a:xfrm>
          <a:prstGeom prst="rect">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83A9">
                    <a:lumMod val="75000"/>
                  </a:srgbClr>
                </a:solidFill>
                <a:effectLst/>
                <a:uLnTx/>
                <a:uFillTx/>
                <a:latin typeface="Sabon Next LT"/>
                <a:ea typeface="+mn-ea"/>
                <a:cs typeface="+mn-cs"/>
              </a:rPr>
              <a:t>EXAMPLE</a:t>
            </a:r>
          </a:p>
        </p:txBody>
      </p:sp>
      <p:sp>
        <p:nvSpPr>
          <p:cNvPr id="14" name="Rectangle 13">
            <a:extLst>
              <a:ext uri="{FF2B5EF4-FFF2-40B4-BE49-F238E27FC236}">
                <a16:creationId xmlns:a16="http://schemas.microsoft.com/office/drawing/2014/main" id="{2A7DC987-B450-BFC1-C24F-C70DCF71C223}"/>
              </a:ext>
            </a:extLst>
          </p:cNvPr>
          <p:cNvSpPr/>
          <p:nvPr/>
        </p:nvSpPr>
        <p:spPr>
          <a:xfrm>
            <a:off x="2160821" y="930007"/>
            <a:ext cx="8286461" cy="1000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Sabon Next LT"/>
              <a:ea typeface="+mn-ea"/>
              <a:cs typeface="+mn-cs"/>
            </a:endParaRPr>
          </a:p>
        </p:txBody>
      </p:sp>
    </p:spTree>
    <p:extLst>
      <p:ext uri="{BB962C8B-B14F-4D97-AF65-F5344CB8AC3E}">
        <p14:creationId xmlns:p14="http://schemas.microsoft.com/office/powerpoint/2010/main" val="26980868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86967-9DAF-A91B-B931-66BBB63CEB68}"/>
            </a:ext>
          </a:extLst>
        </p:cNvPr>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BAD0A14A-8D13-CCC5-5AF6-B58D17CE66C8}"/>
              </a:ext>
            </a:extLst>
          </p:cNvPr>
          <p:cNvSpPr>
            <a:spLocks noGrp="1"/>
          </p:cNvSpPr>
          <p:nvPr>
            <p:ph type="sldNum" sz="quarter" idx="12"/>
          </p:nvPr>
        </p:nvSpPr>
        <p:spPr>
          <a:xfrm>
            <a:off x="10373350" y="6356349"/>
            <a:ext cx="987552" cy="365125"/>
          </a:xfrm>
        </p:spPr>
        <p:txBody>
          <a:bodyPr/>
          <a:lstStyle/>
          <a:p>
            <a:fld id="{A49DFD55-3C28-40EF-9E31-A92D2E4017FF}" type="slidenum">
              <a:rPr lang="en-US" smtClean="0"/>
              <a:pPr/>
              <a:t>44</a:t>
            </a:fld>
            <a:endParaRPr lang="en-US"/>
          </a:p>
        </p:txBody>
      </p:sp>
      <p:sp>
        <p:nvSpPr>
          <p:cNvPr id="9" name="Title 1">
            <a:extLst>
              <a:ext uri="{FF2B5EF4-FFF2-40B4-BE49-F238E27FC236}">
                <a16:creationId xmlns:a16="http://schemas.microsoft.com/office/drawing/2014/main" id="{0D68B280-9291-31B9-E08E-2E9F9DC76B3B}"/>
              </a:ext>
            </a:extLst>
          </p:cNvPr>
          <p:cNvSpPr>
            <a:spLocks noGrp="1"/>
          </p:cNvSpPr>
          <p:nvPr>
            <p:ph type="title"/>
          </p:nvPr>
        </p:nvSpPr>
        <p:spPr>
          <a:xfrm>
            <a:off x="4235669" y="136633"/>
            <a:ext cx="7378262" cy="1397877"/>
          </a:xfrm>
        </p:spPr>
        <p:txBody>
          <a:bodyPr anchor="t">
            <a:noAutofit/>
          </a:bodyPr>
          <a:lstStyle/>
          <a:p>
            <a:pPr algn="ctr"/>
            <a:r>
              <a:rPr lang="en-US" sz="4800" b="1" dirty="0">
                <a:solidFill>
                  <a:schemeClr val="accent4"/>
                </a:solidFill>
              </a:rPr>
              <a:t>FY26 Budget by Function </a:t>
            </a:r>
            <a:endParaRPr lang="en-US" sz="3600" cap="none" dirty="0">
              <a:solidFill>
                <a:schemeClr val="tx2"/>
              </a:solidFill>
            </a:endParaRPr>
          </a:p>
        </p:txBody>
      </p:sp>
      <p:sp>
        <p:nvSpPr>
          <p:cNvPr id="3" name="TextBox 2">
            <a:extLst>
              <a:ext uri="{FF2B5EF4-FFF2-40B4-BE49-F238E27FC236}">
                <a16:creationId xmlns:a16="http://schemas.microsoft.com/office/drawing/2014/main" id="{74A956E2-CC15-BE95-EB99-CDEA472AFBB8}"/>
              </a:ext>
            </a:extLst>
          </p:cNvPr>
          <p:cNvSpPr txBox="1"/>
          <p:nvPr/>
        </p:nvSpPr>
        <p:spPr>
          <a:xfrm>
            <a:off x="5496911" y="1513966"/>
            <a:ext cx="5517930" cy="369332"/>
          </a:xfrm>
          <a:prstGeom prst="rect">
            <a:avLst/>
          </a:prstGeom>
          <a:noFill/>
        </p:spPr>
        <p:txBody>
          <a:bodyPr wrap="square" rtlCol="0">
            <a:spAutoFit/>
          </a:bodyPr>
          <a:lstStyle/>
          <a:p>
            <a:r>
              <a:rPr lang="en-US"/>
              <a:t>*</a:t>
            </a:r>
            <a:r>
              <a:rPr lang="en-US" i="1"/>
              <a:t> Based on Current Allocation of School Budget</a:t>
            </a:r>
          </a:p>
        </p:txBody>
      </p:sp>
      <p:pic>
        <p:nvPicPr>
          <p:cNvPr id="6" name="Picture 5" descr="A screenshot of a spreadsheet&#10;&#10;AI-generated content may be incorrect.">
            <a:extLst>
              <a:ext uri="{FF2B5EF4-FFF2-40B4-BE49-F238E27FC236}">
                <a16:creationId xmlns:a16="http://schemas.microsoft.com/office/drawing/2014/main" id="{1A8F1447-856C-EACB-CD27-627C331BA84D}"/>
              </a:ext>
            </a:extLst>
          </p:cNvPr>
          <p:cNvPicPr>
            <a:picLocks noChangeAspect="1"/>
          </p:cNvPicPr>
          <p:nvPr/>
        </p:nvPicPr>
        <p:blipFill>
          <a:blip r:embed="rId3"/>
          <a:stretch>
            <a:fillRect/>
          </a:stretch>
        </p:blipFill>
        <p:spPr>
          <a:xfrm>
            <a:off x="880143" y="1905355"/>
            <a:ext cx="7827927" cy="4080149"/>
          </a:xfrm>
          <a:prstGeom prst="rect">
            <a:avLst/>
          </a:prstGeom>
        </p:spPr>
      </p:pic>
    </p:spTree>
    <p:extLst>
      <p:ext uri="{BB962C8B-B14F-4D97-AF65-F5344CB8AC3E}">
        <p14:creationId xmlns:p14="http://schemas.microsoft.com/office/powerpoint/2010/main" val="905865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4DFAB-AC4E-E5C8-CC4C-505429E98492}"/>
            </a:ext>
          </a:extLst>
        </p:cNvPr>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75F9CFAD-4C7C-AD31-F4D1-1437BE4DB205}"/>
              </a:ext>
            </a:extLst>
          </p:cNvPr>
          <p:cNvSpPr>
            <a:spLocks noGrp="1"/>
          </p:cNvSpPr>
          <p:nvPr>
            <p:ph type="sldNum" sz="quarter" idx="12"/>
          </p:nvPr>
        </p:nvSpPr>
        <p:spPr>
          <a:xfrm>
            <a:off x="11046590" y="6386402"/>
            <a:ext cx="987552" cy="365125"/>
          </a:xfrm>
        </p:spPr>
        <p:txBody>
          <a:bodyPr/>
          <a:lstStyle/>
          <a:p>
            <a:fld id="{A49DFD55-3C28-40EF-9E31-A92D2E4017FF}" type="slidenum">
              <a:rPr lang="en-US" smtClean="0"/>
              <a:pPr/>
              <a:t>45</a:t>
            </a:fld>
            <a:endParaRPr lang="en-US"/>
          </a:p>
        </p:txBody>
      </p:sp>
      <p:sp>
        <p:nvSpPr>
          <p:cNvPr id="9" name="Title 1">
            <a:extLst>
              <a:ext uri="{FF2B5EF4-FFF2-40B4-BE49-F238E27FC236}">
                <a16:creationId xmlns:a16="http://schemas.microsoft.com/office/drawing/2014/main" id="{6888D9AF-DF51-9E51-E32C-CA1B9B2ECE58}"/>
              </a:ext>
            </a:extLst>
          </p:cNvPr>
          <p:cNvSpPr>
            <a:spLocks noGrp="1"/>
          </p:cNvSpPr>
          <p:nvPr>
            <p:ph type="title"/>
          </p:nvPr>
        </p:nvSpPr>
        <p:spPr>
          <a:xfrm>
            <a:off x="945931" y="136633"/>
            <a:ext cx="10668000" cy="1397877"/>
          </a:xfrm>
        </p:spPr>
        <p:txBody>
          <a:bodyPr anchor="t">
            <a:noAutofit/>
          </a:bodyPr>
          <a:lstStyle/>
          <a:p>
            <a:pPr algn="ctr"/>
            <a:r>
              <a:rPr lang="en-US" sz="4800" b="1" dirty="0">
                <a:solidFill>
                  <a:schemeClr val="accent4"/>
                </a:solidFill>
              </a:rPr>
              <a:t>FY26 Budget by Function </a:t>
            </a:r>
            <a:r>
              <a:rPr lang="en-US" sz="3600" cap="none" dirty="0">
                <a:solidFill>
                  <a:schemeClr val="tx2"/>
                </a:solidFill>
              </a:rPr>
              <a:t>(</a:t>
            </a:r>
            <a:r>
              <a:rPr lang="en-US" sz="3600" i="1" cap="none" dirty="0">
                <a:solidFill>
                  <a:schemeClr val="tx2"/>
                </a:solidFill>
              </a:rPr>
              <a:t>required</a:t>
            </a:r>
            <a:r>
              <a:rPr lang="en-US" sz="3600" cap="none" dirty="0">
                <a:solidFill>
                  <a:schemeClr val="tx2"/>
                </a:solidFill>
              </a:rPr>
              <a:t>)</a:t>
            </a:r>
          </a:p>
        </p:txBody>
      </p:sp>
      <p:sp>
        <p:nvSpPr>
          <p:cNvPr id="3" name="TextBox 2">
            <a:extLst>
              <a:ext uri="{FF2B5EF4-FFF2-40B4-BE49-F238E27FC236}">
                <a16:creationId xmlns:a16="http://schemas.microsoft.com/office/drawing/2014/main" id="{A040AFF9-69D7-EC7E-8838-6A0053862902}"/>
              </a:ext>
            </a:extLst>
          </p:cNvPr>
          <p:cNvSpPr txBox="1"/>
          <p:nvPr/>
        </p:nvSpPr>
        <p:spPr>
          <a:xfrm>
            <a:off x="3337035" y="771045"/>
            <a:ext cx="5517930" cy="369332"/>
          </a:xfrm>
          <a:prstGeom prst="rect">
            <a:avLst/>
          </a:prstGeom>
          <a:noFill/>
        </p:spPr>
        <p:txBody>
          <a:bodyPr wrap="square" rtlCol="0">
            <a:spAutoFit/>
          </a:bodyPr>
          <a:lstStyle/>
          <a:p>
            <a:r>
              <a:rPr lang="en-US"/>
              <a:t>*</a:t>
            </a:r>
            <a:r>
              <a:rPr lang="en-US" i="1"/>
              <a:t> Based on Current Allocation of School Budget</a:t>
            </a:r>
          </a:p>
        </p:txBody>
      </p:sp>
      <p:pic>
        <p:nvPicPr>
          <p:cNvPr id="6" name="Picture 5" descr="A graph of a pie chart&#10;&#10;AI-generated content may be incorrect.">
            <a:extLst>
              <a:ext uri="{FF2B5EF4-FFF2-40B4-BE49-F238E27FC236}">
                <a16:creationId xmlns:a16="http://schemas.microsoft.com/office/drawing/2014/main" id="{D1E41F7B-3E66-5705-082C-1B870B40C295}"/>
              </a:ext>
            </a:extLst>
          </p:cNvPr>
          <p:cNvPicPr>
            <a:picLocks noChangeAspect="1"/>
          </p:cNvPicPr>
          <p:nvPr/>
        </p:nvPicPr>
        <p:blipFill>
          <a:blip r:embed="rId3"/>
          <a:stretch>
            <a:fillRect/>
          </a:stretch>
        </p:blipFill>
        <p:spPr>
          <a:xfrm>
            <a:off x="1243010" y="1452286"/>
            <a:ext cx="8413946" cy="4934116"/>
          </a:xfrm>
          <a:prstGeom prst="rect">
            <a:avLst/>
          </a:prstGeom>
        </p:spPr>
      </p:pic>
    </p:spTree>
    <p:extLst>
      <p:ext uri="{BB962C8B-B14F-4D97-AF65-F5344CB8AC3E}">
        <p14:creationId xmlns:p14="http://schemas.microsoft.com/office/powerpoint/2010/main" val="8980574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7819B-B4E7-78F3-A097-B93C9F2D05F2}"/>
            </a:ext>
          </a:extLst>
        </p:cNvPr>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D15F03C2-6011-5149-872D-96829643B8B1}"/>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46</a:t>
            </a:fld>
            <a:endParaRPr lang="en-US"/>
          </a:p>
        </p:txBody>
      </p:sp>
      <p:sp>
        <p:nvSpPr>
          <p:cNvPr id="15" name="Title 1">
            <a:extLst>
              <a:ext uri="{FF2B5EF4-FFF2-40B4-BE49-F238E27FC236}">
                <a16:creationId xmlns:a16="http://schemas.microsoft.com/office/drawing/2014/main" id="{A0A6FB80-7636-E000-EEF2-7249BED1F3CC}"/>
              </a:ext>
            </a:extLst>
          </p:cNvPr>
          <p:cNvSpPr>
            <a:spLocks noGrp="1"/>
          </p:cNvSpPr>
          <p:nvPr>
            <p:ph type="title"/>
          </p:nvPr>
        </p:nvSpPr>
        <p:spPr>
          <a:xfrm>
            <a:off x="82112" y="0"/>
            <a:ext cx="6655019" cy="1763338"/>
          </a:xfrm>
          <a:solidFill>
            <a:schemeClr val="accent1"/>
          </a:solidFill>
        </p:spPr>
        <p:txBody>
          <a:bodyPr>
            <a:noAutofit/>
          </a:bodyPr>
          <a:lstStyle/>
          <a:p>
            <a:pPr algn="ctr"/>
            <a:r>
              <a:rPr lang="en-US" sz="4000" b="1">
                <a:solidFill>
                  <a:schemeClr val="accent5"/>
                </a:solidFill>
              </a:rPr>
              <a:t>Questions for the GO Team to Consider and Discuss</a:t>
            </a:r>
          </a:p>
        </p:txBody>
      </p:sp>
      <p:graphicFrame>
        <p:nvGraphicFramePr>
          <p:cNvPr id="2" name="Subtitle 2">
            <a:extLst>
              <a:ext uri="{FF2B5EF4-FFF2-40B4-BE49-F238E27FC236}">
                <a16:creationId xmlns:a16="http://schemas.microsoft.com/office/drawing/2014/main" id="{085FAE27-BC73-F0B3-A15D-0709C3CA2582}"/>
              </a:ext>
            </a:extLst>
          </p:cNvPr>
          <p:cNvGraphicFramePr>
            <a:graphicFrameLocks/>
          </p:cNvGraphicFramePr>
          <p:nvPr>
            <p:extLst>
              <p:ext uri="{D42A27DB-BD31-4B8C-83A1-F6EECF244321}">
                <p14:modId xmlns:p14="http://schemas.microsoft.com/office/powerpoint/2010/main" val="3693679918"/>
              </p:ext>
            </p:extLst>
          </p:nvPr>
        </p:nvGraphicFramePr>
        <p:xfrm>
          <a:off x="838200" y="1874536"/>
          <a:ext cx="10797791" cy="47665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80606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220B9-C6C0-D72F-9620-EA00A7CEFDFC}"/>
            </a:ext>
          </a:extLst>
        </p:cNvPr>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1E064AB-BAF1-FE0D-8B57-04344BBD5D38}"/>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47</a:t>
            </a:fld>
            <a:endParaRPr lang="en-US"/>
          </a:p>
        </p:txBody>
      </p:sp>
      <p:graphicFrame>
        <p:nvGraphicFramePr>
          <p:cNvPr id="2" name="Subtitle 2">
            <a:extLst>
              <a:ext uri="{FF2B5EF4-FFF2-40B4-BE49-F238E27FC236}">
                <a16:creationId xmlns:a16="http://schemas.microsoft.com/office/drawing/2014/main" id="{12996FB1-6836-5911-2F4B-B55B2AF179BF}"/>
              </a:ext>
            </a:extLst>
          </p:cNvPr>
          <p:cNvGraphicFramePr>
            <a:graphicFrameLocks/>
          </p:cNvGraphicFramePr>
          <p:nvPr>
            <p:extLst>
              <p:ext uri="{D42A27DB-BD31-4B8C-83A1-F6EECF244321}">
                <p14:modId xmlns:p14="http://schemas.microsoft.com/office/powerpoint/2010/main" val="3225515558"/>
              </p:ext>
            </p:extLst>
          </p:nvPr>
        </p:nvGraphicFramePr>
        <p:xfrm>
          <a:off x="838200" y="1874536"/>
          <a:ext cx="10797791" cy="47665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C551BB2E-185A-D678-9C1E-F8F3C09045CE}"/>
              </a:ext>
            </a:extLst>
          </p:cNvPr>
          <p:cNvSpPr>
            <a:spLocks noGrp="1"/>
          </p:cNvSpPr>
          <p:nvPr>
            <p:ph type="title"/>
          </p:nvPr>
        </p:nvSpPr>
        <p:spPr>
          <a:xfrm>
            <a:off x="82112" y="0"/>
            <a:ext cx="6655019" cy="1763338"/>
          </a:xfrm>
          <a:solidFill>
            <a:schemeClr val="accent1"/>
          </a:solidFill>
        </p:spPr>
        <p:txBody>
          <a:bodyPr>
            <a:noAutofit/>
          </a:bodyPr>
          <a:lstStyle/>
          <a:p>
            <a:pPr algn="ctr"/>
            <a:r>
              <a:rPr lang="en-US" sz="4000" b="1">
                <a:solidFill>
                  <a:schemeClr val="accent5"/>
                </a:solidFill>
              </a:rPr>
              <a:t>Questions for the GO Team to Consider and Discuss</a:t>
            </a:r>
          </a:p>
        </p:txBody>
      </p:sp>
    </p:spTree>
    <p:extLst>
      <p:ext uri="{BB962C8B-B14F-4D97-AF65-F5344CB8AC3E}">
        <p14:creationId xmlns:p14="http://schemas.microsoft.com/office/powerpoint/2010/main" val="41920938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A583F-F846-6255-FBF1-B6D2A003F6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B6B8CA-400E-149C-1D4F-204A98290FC5}"/>
              </a:ext>
            </a:extLst>
          </p:cNvPr>
          <p:cNvSpPr>
            <a:spLocks noGrp="1"/>
          </p:cNvSpPr>
          <p:nvPr>
            <p:ph type="ctrTitle"/>
          </p:nvPr>
        </p:nvSpPr>
        <p:spPr>
          <a:xfrm>
            <a:off x="7085943" y="1264783"/>
            <a:ext cx="4179570" cy="3377354"/>
          </a:xfrm>
        </p:spPr>
        <p:txBody>
          <a:bodyPr anchor="ctr"/>
          <a:lstStyle/>
          <a:p>
            <a:r>
              <a:rPr lang="en-US"/>
              <a:t>Discussion of Reserve &amp; Holdback Funds</a:t>
            </a:r>
          </a:p>
        </p:txBody>
      </p:sp>
    </p:spTree>
    <p:extLst>
      <p:ext uri="{BB962C8B-B14F-4D97-AF65-F5344CB8AC3E}">
        <p14:creationId xmlns:p14="http://schemas.microsoft.com/office/powerpoint/2010/main" val="33343600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BC7E1-D24F-7EAE-B9D5-9AE126AF3A42}"/>
            </a:ext>
          </a:extLst>
        </p:cNvPr>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E8E1B79-40B1-CD2A-8F1E-D59D63B95A49}"/>
              </a:ext>
            </a:extLst>
          </p:cNvPr>
          <p:cNvSpPr>
            <a:spLocks noGrp="1"/>
          </p:cNvSpPr>
          <p:nvPr>
            <p:ph type="sldNum" sz="quarter" idx="12"/>
          </p:nvPr>
        </p:nvSpPr>
        <p:spPr>
          <a:xfrm>
            <a:off x="10373350" y="6356349"/>
            <a:ext cx="987552" cy="365125"/>
          </a:xfrm>
        </p:spPr>
        <p:txBody>
          <a:bodyPr/>
          <a:lstStyle/>
          <a:p>
            <a:fld id="{A49DFD55-3C28-40EF-9E31-A92D2E4017FF}" type="slidenum">
              <a:rPr lang="en-US" smtClean="0"/>
              <a:pPr/>
              <a:t>49</a:t>
            </a:fld>
            <a:endParaRPr lang="en-US"/>
          </a:p>
        </p:txBody>
      </p:sp>
      <p:sp>
        <p:nvSpPr>
          <p:cNvPr id="3" name="Title 2">
            <a:extLst>
              <a:ext uri="{FF2B5EF4-FFF2-40B4-BE49-F238E27FC236}">
                <a16:creationId xmlns:a16="http://schemas.microsoft.com/office/drawing/2014/main" id="{28BD14A9-DC9D-7480-5CDD-4CFA24DE538F}"/>
              </a:ext>
            </a:extLst>
          </p:cNvPr>
          <p:cNvSpPr>
            <a:spLocks noGrp="1"/>
          </p:cNvSpPr>
          <p:nvPr>
            <p:ph type="title"/>
          </p:nvPr>
        </p:nvSpPr>
        <p:spPr>
          <a:xfrm>
            <a:off x="845302" y="35991"/>
            <a:ext cx="10515600" cy="626161"/>
          </a:xfrm>
        </p:spPr>
        <p:txBody>
          <a:bodyPr anchor="ctr"/>
          <a:lstStyle/>
          <a:p>
            <a:r>
              <a:rPr lang="en-US" b="1"/>
              <a:t>Plan for FY26 Leveling Reserve</a:t>
            </a:r>
          </a:p>
        </p:txBody>
      </p:sp>
      <p:graphicFrame>
        <p:nvGraphicFramePr>
          <p:cNvPr id="7" name="Table 6">
            <a:extLst>
              <a:ext uri="{FF2B5EF4-FFF2-40B4-BE49-F238E27FC236}">
                <a16:creationId xmlns:a16="http://schemas.microsoft.com/office/drawing/2014/main" id="{2B42BE28-AB92-2BAF-94E4-82CD37220F67}"/>
              </a:ext>
            </a:extLst>
          </p:cNvPr>
          <p:cNvGraphicFramePr>
            <a:graphicFrameLocks noGrp="1"/>
          </p:cNvGraphicFramePr>
          <p:nvPr>
            <p:extLst>
              <p:ext uri="{D42A27DB-BD31-4B8C-83A1-F6EECF244321}">
                <p14:modId xmlns:p14="http://schemas.microsoft.com/office/powerpoint/2010/main" val="1714362640"/>
              </p:ext>
            </p:extLst>
          </p:nvPr>
        </p:nvGraphicFramePr>
        <p:xfrm>
          <a:off x="2048938" y="1471448"/>
          <a:ext cx="8837020" cy="5365132"/>
        </p:xfrm>
        <a:graphic>
          <a:graphicData uri="http://schemas.openxmlformats.org/drawingml/2006/table">
            <a:tbl>
              <a:tblPr firstRow="1" bandRow="1">
                <a:tableStyleId>{7DF18680-E054-41AD-8BC1-D1AEF772440D}</a:tableStyleId>
              </a:tblPr>
              <a:tblGrid>
                <a:gridCol w="2209249">
                  <a:extLst>
                    <a:ext uri="{9D8B030D-6E8A-4147-A177-3AD203B41FA5}">
                      <a16:colId xmlns:a16="http://schemas.microsoft.com/office/drawing/2014/main" val="20000"/>
                    </a:ext>
                  </a:extLst>
                </a:gridCol>
                <a:gridCol w="2457119">
                  <a:extLst>
                    <a:ext uri="{9D8B030D-6E8A-4147-A177-3AD203B41FA5}">
                      <a16:colId xmlns:a16="http://schemas.microsoft.com/office/drawing/2014/main" val="20002"/>
                    </a:ext>
                  </a:extLst>
                </a:gridCol>
                <a:gridCol w="2263156">
                  <a:extLst>
                    <a:ext uri="{9D8B030D-6E8A-4147-A177-3AD203B41FA5}">
                      <a16:colId xmlns:a16="http://schemas.microsoft.com/office/drawing/2014/main" val="20003"/>
                    </a:ext>
                  </a:extLst>
                </a:gridCol>
                <a:gridCol w="1907496">
                  <a:extLst>
                    <a:ext uri="{9D8B030D-6E8A-4147-A177-3AD203B41FA5}">
                      <a16:colId xmlns:a16="http://schemas.microsoft.com/office/drawing/2014/main" val="20005"/>
                    </a:ext>
                  </a:extLst>
                </a:gridCol>
              </a:tblGrid>
              <a:tr h="490526">
                <a:tc>
                  <a:txBody>
                    <a:bodyPr/>
                    <a:lstStyle/>
                    <a:p>
                      <a:pPr algn="ctr"/>
                      <a:r>
                        <a:rPr lang="en-US" sz="1400"/>
                        <a:t>Priorities</a:t>
                      </a:r>
                      <a:endParaRPr lang="en-US" sz="1400">
                        <a:latin typeface="Calibri" panose="020F0502020204030204" pitchFamily="34" charset="0"/>
                      </a:endParaRPr>
                    </a:p>
                  </a:txBody>
                  <a:tcPr marL="68580" marR="68580" marT="34290" marB="34290" anchor="ctr"/>
                </a:tc>
                <a:tc>
                  <a:txBody>
                    <a:bodyPr/>
                    <a:lstStyle/>
                    <a:p>
                      <a:pPr algn="ctr"/>
                      <a:r>
                        <a:rPr lang="en-US" sz="1400"/>
                        <a:t>Strategies</a:t>
                      </a:r>
                      <a:endParaRPr lang="en-US" sz="1400">
                        <a:latin typeface="Calibri" panose="020F0502020204030204" pitchFamily="34" charset="0"/>
                      </a:endParaRPr>
                    </a:p>
                  </a:txBody>
                  <a:tcPr marL="68580" marR="68580" marT="34290" marB="34290" anchor="ctr"/>
                </a:tc>
                <a:tc>
                  <a:txBody>
                    <a:bodyPr/>
                    <a:lstStyle/>
                    <a:p>
                      <a:pPr marL="0" algn="ctr" defTabSz="685800" rtl="0" eaLnBrk="1" latinLnBrk="0" hangingPunct="1"/>
                      <a:r>
                        <a:rPr lang="en-US" sz="1400" b="1" kern="1200" dirty="0">
                          <a:solidFill>
                            <a:schemeClr val="lt1"/>
                          </a:solidFill>
                        </a:rPr>
                        <a:t>Requests</a:t>
                      </a:r>
                      <a:endParaRPr lang="en-US" sz="1400" b="1" kern="1200" dirty="0">
                        <a:solidFill>
                          <a:schemeClr val="lt1"/>
                        </a:solidFill>
                        <a:latin typeface="Calibri" panose="020F0502020204030204" pitchFamily="34" charset="0"/>
                        <a:ea typeface="+mn-ea"/>
                        <a:cs typeface="+mn-cs"/>
                      </a:endParaRPr>
                    </a:p>
                  </a:txBody>
                  <a:tcPr marL="68580" marR="68580" marT="34290" marB="34290" anchor="ctr"/>
                </a:tc>
                <a:tc>
                  <a:txBody>
                    <a:bodyPr/>
                    <a:lstStyle/>
                    <a:p>
                      <a:pPr algn="ctr"/>
                      <a:r>
                        <a:rPr lang="en-US" sz="1400"/>
                        <a:t>Amount</a:t>
                      </a:r>
                      <a:endParaRPr lang="en-US" sz="1400">
                        <a:latin typeface="Calibri" panose="020F0502020204030204" pitchFamily="34" charset="0"/>
                      </a:endParaRPr>
                    </a:p>
                  </a:txBody>
                  <a:tcPr marL="68580" marR="68580" marT="34290" marB="34290" anchor="ctr"/>
                </a:tc>
                <a:extLst>
                  <a:ext uri="{0D108BD9-81ED-4DB2-BD59-A6C34878D82A}">
                    <a16:rowId xmlns:a16="http://schemas.microsoft.com/office/drawing/2014/main" val="10000"/>
                  </a:ext>
                </a:extLst>
              </a:tr>
              <a:tr h="1471580">
                <a:tc>
                  <a:txBody>
                    <a:bodyPr/>
                    <a:lstStyle/>
                    <a:p>
                      <a:pPr rtl="0" fontAlgn="base">
                        <a:spcBef>
                          <a:spcPts val="0"/>
                        </a:spcBef>
                        <a:spcAft>
                          <a:spcPts val="0"/>
                        </a:spcAft>
                        <a:buFont typeface="+mj-lt"/>
                        <a:buNone/>
                      </a:pPr>
                      <a:r>
                        <a:rPr lang="en-US" sz="800" b="0" i="0" u="none" strike="noStrike" dirty="0">
                          <a:solidFill>
                            <a:srgbClr val="000000"/>
                          </a:solidFill>
                          <a:effectLst/>
                          <a:latin typeface="Arial" panose="020B0604020202020204" pitchFamily="34" charset="0"/>
                          <a:cs typeface="Arial" panose="020B0604020202020204" pitchFamily="34" charset="0"/>
                        </a:rPr>
                        <a:t>Create an environment that motivates and retains staff members. </a:t>
                      </a:r>
                    </a:p>
                  </a:txBody>
                  <a:tcPr marL="68580" marR="68580" marT="34290" marB="34290" anchor="ctr"/>
                </a:tc>
                <a:tc>
                  <a:txBody>
                    <a:bodyPr/>
                    <a:lstStyle/>
                    <a:p>
                      <a:pPr algn="ctr"/>
                      <a:r>
                        <a:rPr lang="en-US" sz="800" dirty="0"/>
                        <a:t>Dunbar is fully staffed with the amount of needed teachers per grade levels to maintain class sizes of less than 20 with the various needs</a:t>
                      </a:r>
                    </a:p>
                  </a:txBody>
                  <a:tcPr marL="68580" marR="68580" marT="34290" marB="34290" anchor="ctr"/>
                </a:tc>
                <a:tc>
                  <a:txBody>
                    <a:bodyPr/>
                    <a:lstStyle/>
                    <a:p>
                      <a:r>
                        <a:rPr lang="en-US" sz="800" dirty="0"/>
                        <a:t>Maintain the total number of teachers  (3 Teachers per grade level in 3-5) </a:t>
                      </a:r>
                    </a:p>
                  </a:txBody>
                  <a:tcPr marL="68580" marR="68580" marT="34290" marB="34290" anchor="ctr"/>
                </a:tc>
                <a:tc>
                  <a:txBody>
                    <a:bodyPr/>
                    <a:lstStyle/>
                    <a:p>
                      <a:r>
                        <a:rPr lang="en-US" sz="800" dirty="0"/>
                        <a:t>$2,048,000</a:t>
                      </a:r>
                    </a:p>
                  </a:txBody>
                  <a:tcPr marL="68580" marR="68580" marT="34290" marB="34290" anchor="ctr"/>
                </a:tc>
                <a:extLst>
                  <a:ext uri="{0D108BD9-81ED-4DB2-BD59-A6C34878D82A}">
                    <a16:rowId xmlns:a16="http://schemas.microsoft.com/office/drawing/2014/main" val="10001"/>
                  </a:ext>
                </a:extLst>
              </a:tr>
              <a:tr h="378114">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2"/>
                  </a:ext>
                </a:extLst>
              </a:tr>
              <a:tr h="378114">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dirty="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3"/>
                  </a:ext>
                </a:extLst>
              </a:tr>
              <a:tr h="378114">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4"/>
                  </a:ext>
                </a:extLst>
              </a:tr>
              <a:tr h="378114">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5"/>
                  </a:ext>
                </a:extLst>
              </a:tr>
              <a:tr h="378114">
                <a:tc>
                  <a:txBody>
                    <a:bodyPr/>
                    <a:lstStyle/>
                    <a:p>
                      <a:endParaRPr lang="en-US" sz="800"/>
                    </a:p>
                  </a:txBody>
                  <a:tcPr marL="68580" marR="68580" marT="34290" marB="34290" anchor="ctr"/>
                </a:tc>
                <a:tc>
                  <a:txBody>
                    <a:bodyPr/>
                    <a:lstStyle/>
                    <a:p>
                      <a:pPr algn="ctr"/>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6"/>
                  </a:ext>
                </a:extLst>
              </a:tr>
              <a:tr h="378114">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7"/>
                  </a:ext>
                </a:extLst>
              </a:tr>
              <a:tr h="378114">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8"/>
                  </a:ext>
                </a:extLst>
              </a:tr>
              <a:tr h="378114">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9"/>
                  </a:ext>
                </a:extLst>
              </a:tr>
              <a:tr h="378114">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dirty="0"/>
                    </a:p>
                  </a:txBody>
                  <a:tcPr marL="68580" marR="68580" marT="34290" marB="34290" anchor="ctr"/>
                </a:tc>
                <a:extLst>
                  <a:ext uri="{0D108BD9-81ED-4DB2-BD59-A6C34878D82A}">
                    <a16:rowId xmlns:a16="http://schemas.microsoft.com/office/drawing/2014/main" val="10010"/>
                  </a:ext>
                </a:extLst>
              </a:tr>
            </a:tbl>
          </a:graphicData>
        </a:graphic>
      </p:graphicFrame>
      <p:sp>
        <p:nvSpPr>
          <p:cNvPr id="10" name="Title 1">
            <a:extLst>
              <a:ext uri="{FF2B5EF4-FFF2-40B4-BE49-F238E27FC236}">
                <a16:creationId xmlns:a16="http://schemas.microsoft.com/office/drawing/2014/main" id="{5A5E7CAE-EEAD-D8C6-ECD4-B4DC221B6A17}"/>
              </a:ext>
            </a:extLst>
          </p:cNvPr>
          <p:cNvSpPr txBox="1">
            <a:spLocks/>
          </p:cNvSpPr>
          <p:nvPr/>
        </p:nvSpPr>
        <p:spPr>
          <a:xfrm>
            <a:off x="1383799" y="436242"/>
            <a:ext cx="9354208" cy="8433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pPr algn="ctr"/>
            <a:r>
              <a:rPr lang="en-US" b="1" dirty="0">
                <a:solidFill>
                  <a:srgbClr val="FF0000"/>
                </a:solidFill>
                <a:highlight>
                  <a:srgbClr val="FFFF00"/>
                </a:highlight>
              </a:rPr>
              <a:t>$75,840 </a:t>
            </a:r>
          </a:p>
        </p:txBody>
      </p:sp>
      <p:sp>
        <p:nvSpPr>
          <p:cNvPr id="11" name="Rectangle 10">
            <a:extLst>
              <a:ext uri="{FF2B5EF4-FFF2-40B4-BE49-F238E27FC236}">
                <a16:creationId xmlns:a16="http://schemas.microsoft.com/office/drawing/2014/main" id="{C0DED71E-0196-ABA9-DFCE-A2ADB0A2D4CE}"/>
              </a:ext>
            </a:extLst>
          </p:cNvPr>
          <p:cNvSpPr/>
          <p:nvPr/>
        </p:nvSpPr>
        <p:spPr>
          <a:xfrm>
            <a:off x="1601311" y="1208810"/>
            <a:ext cx="8919185" cy="58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Sabon Next LT"/>
              <a:ea typeface="+mn-ea"/>
              <a:cs typeface="+mn-cs"/>
            </a:endParaRPr>
          </a:p>
        </p:txBody>
      </p:sp>
    </p:spTree>
    <p:extLst>
      <p:ext uri="{BB962C8B-B14F-4D97-AF65-F5344CB8AC3E}">
        <p14:creationId xmlns:p14="http://schemas.microsoft.com/office/powerpoint/2010/main" val="2306563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69077-F495-56BA-8E27-86B3B849C70B}"/>
            </a:ext>
          </a:extLst>
        </p:cNvPr>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73E66305-AE04-A573-D6B5-B5C28C292C4A}"/>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5</a:t>
            </a:fld>
            <a:endParaRPr lang="en-US"/>
          </a:p>
        </p:txBody>
      </p:sp>
      <p:graphicFrame>
        <p:nvGraphicFramePr>
          <p:cNvPr id="14" name="Diagram 13">
            <a:extLst>
              <a:ext uri="{FF2B5EF4-FFF2-40B4-BE49-F238E27FC236}">
                <a16:creationId xmlns:a16="http://schemas.microsoft.com/office/drawing/2014/main" id="{EF314518-7428-A15E-2BAD-8BB05002DBD5}"/>
              </a:ext>
            </a:extLst>
          </p:cNvPr>
          <p:cNvGraphicFramePr/>
          <p:nvPr>
            <p:extLst>
              <p:ext uri="{D42A27DB-BD31-4B8C-83A1-F6EECF244321}">
                <p14:modId xmlns:p14="http://schemas.microsoft.com/office/powerpoint/2010/main" val="1777812977"/>
              </p:ext>
            </p:extLst>
          </p:nvPr>
        </p:nvGraphicFramePr>
        <p:xfrm>
          <a:off x="4592140" y="2347056"/>
          <a:ext cx="7066460" cy="4272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itle 1">
            <a:extLst>
              <a:ext uri="{FF2B5EF4-FFF2-40B4-BE49-F238E27FC236}">
                <a16:creationId xmlns:a16="http://schemas.microsoft.com/office/drawing/2014/main" id="{37D5D518-4F77-3748-BDBD-22521E82AC7B}"/>
              </a:ext>
            </a:extLst>
          </p:cNvPr>
          <p:cNvSpPr>
            <a:spLocks noGrp="1"/>
          </p:cNvSpPr>
          <p:nvPr>
            <p:ph type="title"/>
          </p:nvPr>
        </p:nvSpPr>
        <p:spPr>
          <a:xfrm>
            <a:off x="82112" y="225874"/>
            <a:ext cx="6655019" cy="1106540"/>
          </a:xfrm>
        </p:spPr>
        <p:txBody>
          <a:bodyPr>
            <a:noAutofit/>
          </a:bodyPr>
          <a:lstStyle/>
          <a:p>
            <a:pPr algn="ctr"/>
            <a:r>
              <a:rPr lang="en-US" sz="4000" b="1">
                <a:solidFill>
                  <a:schemeClr val="accent1"/>
                </a:solidFill>
              </a:rPr>
              <a:t>GO Team Budget Development Process</a:t>
            </a:r>
          </a:p>
        </p:txBody>
      </p:sp>
      <p:pic>
        <p:nvPicPr>
          <p:cNvPr id="16" name="Picture 4" descr="Image result for you are here">
            <a:extLst>
              <a:ext uri="{FF2B5EF4-FFF2-40B4-BE49-F238E27FC236}">
                <a16:creationId xmlns:a16="http://schemas.microsoft.com/office/drawing/2014/main" id="{F4B87AF8-DB0E-FB56-9A3E-F43EBEB6B1E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017426">
            <a:off x="4108909" y="4655114"/>
            <a:ext cx="861229" cy="123394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522355FE-B506-44BC-1BCD-E8DDD1C11D28}"/>
              </a:ext>
            </a:extLst>
          </p:cNvPr>
          <p:cNvSpPr/>
          <p:nvPr/>
        </p:nvSpPr>
        <p:spPr>
          <a:xfrm>
            <a:off x="396765" y="1869634"/>
            <a:ext cx="3619510" cy="2613502"/>
          </a:xfrm>
          <a:prstGeom prst="rect">
            <a:avLst/>
          </a:prstGeom>
          <a:noFill/>
          <a:ln>
            <a:solidFill>
              <a:schemeClr val="accent4">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sz="2800" b="1" cap="all" spc="150">
                <a:solidFill>
                  <a:schemeClr val="tx1"/>
                </a:solidFill>
                <a:latin typeface="+mj-lt"/>
                <a:ea typeface="+mj-ea"/>
                <a:cs typeface="+mj-cs"/>
              </a:rPr>
              <a:t>YOUR SCHOOL STRATEGIC PLAN…</a:t>
            </a:r>
          </a:p>
          <a:p>
            <a:pPr algn="ctr"/>
            <a:endParaRPr lang="en-US" sz="1600" b="1">
              <a:solidFill>
                <a:schemeClr val="bg1"/>
              </a:solidFill>
              <a:latin typeface="Berlin Sans FB Demi" panose="020E0802020502020306" pitchFamily="34" charset="0"/>
            </a:endParaRPr>
          </a:p>
          <a:p>
            <a:pPr algn="ctr"/>
            <a:r>
              <a:rPr lang="en-US" sz="2000" b="1">
                <a:solidFill>
                  <a:schemeClr val="bg1"/>
                </a:solidFill>
              </a:rPr>
              <a:t>is your roadmap and your role.</a:t>
            </a:r>
          </a:p>
          <a:p>
            <a:pPr algn="ctr"/>
            <a:r>
              <a:rPr lang="en-US" sz="2000" b="1">
                <a:solidFill>
                  <a:schemeClr val="bg1"/>
                </a:solidFill>
              </a:rPr>
              <a:t>It is your direction, your priorities, your vision, your present, your future. </a:t>
            </a:r>
          </a:p>
          <a:p>
            <a:pPr algn="ctr"/>
            <a:endParaRPr lang="en-US" sz="1600" b="1">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99032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8C43B-E9E5-8C0A-2FE6-6E454DCC1775}"/>
            </a:ext>
          </a:extLst>
        </p:cNvPr>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436614A-C9DE-6C64-4633-543287CF1551}"/>
              </a:ext>
            </a:extLst>
          </p:cNvPr>
          <p:cNvSpPr>
            <a:spLocks noGrp="1"/>
          </p:cNvSpPr>
          <p:nvPr>
            <p:ph type="sldNum" sz="quarter" idx="12"/>
          </p:nvPr>
        </p:nvSpPr>
        <p:spPr>
          <a:xfrm>
            <a:off x="10373350" y="6356349"/>
            <a:ext cx="987552" cy="365125"/>
          </a:xfrm>
        </p:spPr>
        <p:txBody>
          <a:bodyPr/>
          <a:lstStyle/>
          <a:p>
            <a:fld id="{A49DFD55-3C28-40EF-9E31-A92D2E4017FF}" type="slidenum">
              <a:rPr lang="en-US" smtClean="0"/>
              <a:pPr/>
              <a:t>50</a:t>
            </a:fld>
            <a:endParaRPr lang="en-US"/>
          </a:p>
        </p:txBody>
      </p:sp>
      <p:sp>
        <p:nvSpPr>
          <p:cNvPr id="3" name="Title 2">
            <a:extLst>
              <a:ext uri="{FF2B5EF4-FFF2-40B4-BE49-F238E27FC236}">
                <a16:creationId xmlns:a16="http://schemas.microsoft.com/office/drawing/2014/main" id="{C1E4C60D-1A87-5466-A0B6-36A292E2E0F6}"/>
              </a:ext>
            </a:extLst>
          </p:cNvPr>
          <p:cNvSpPr>
            <a:spLocks noGrp="1"/>
          </p:cNvSpPr>
          <p:nvPr>
            <p:ph type="title"/>
          </p:nvPr>
        </p:nvSpPr>
        <p:spPr>
          <a:xfrm>
            <a:off x="845302" y="35991"/>
            <a:ext cx="10515600" cy="626161"/>
          </a:xfrm>
        </p:spPr>
        <p:txBody>
          <a:bodyPr anchor="ctr"/>
          <a:lstStyle/>
          <a:p>
            <a:r>
              <a:rPr lang="en-US" b="1"/>
              <a:t>Plan for FY26 Title I Holdback</a:t>
            </a:r>
          </a:p>
        </p:txBody>
      </p:sp>
      <p:graphicFrame>
        <p:nvGraphicFramePr>
          <p:cNvPr id="7" name="Table 6">
            <a:extLst>
              <a:ext uri="{FF2B5EF4-FFF2-40B4-BE49-F238E27FC236}">
                <a16:creationId xmlns:a16="http://schemas.microsoft.com/office/drawing/2014/main" id="{0ECA576C-F082-E091-8815-60A7BF149C55}"/>
              </a:ext>
            </a:extLst>
          </p:cNvPr>
          <p:cNvGraphicFramePr>
            <a:graphicFrameLocks noGrp="1"/>
          </p:cNvGraphicFramePr>
          <p:nvPr>
            <p:extLst>
              <p:ext uri="{D42A27DB-BD31-4B8C-83A1-F6EECF244321}">
                <p14:modId xmlns:p14="http://schemas.microsoft.com/office/powerpoint/2010/main" val="890380100"/>
              </p:ext>
            </p:extLst>
          </p:nvPr>
        </p:nvGraphicFramePr>
        <p:xfrm>
          <a:off x="2048938" y="1471448"/>
          <a:ext cx="8579710" cy="5395074"/>
        </p:xfrm>
        <a:graphic>
          <a:graphicData uri="http://schemas.openxmlformats.org/drawingml/2006/table">
            <a:tbl>
              <a:tblPr firstRow="1" bandRow="1">
                <a:tableStyleId>{93296810-A885-4BE3-A3E7-6D5BEEA58F35}</a:tableStyleId>
              </a:tblPr>
              <a:tblGrid>
                <a:gridCol w="2144922">
                  <a:extLst>
                    <a:ext uri="{9D8B030D-6E8A-4147-A177-3AD203B41FA5}">
                      <a16:colId xmlns:a16="http://schemas.microsoft.com/office/drawing/2014/main" val="20000"/>
                    </a:ext>
                  </a:extLst>
                </a:gridCol>
                <a:gridCol w="2385574">
                  <a:extLst>
                    <a:ext uri="{9D8B030D-6E8A-4147-A177-3AD203B41FA5}">
                      <a16:colId xmlns:a16="http://schemas.microsoft.com/office/drawing/2014/main" val="20002"/>
                    </a:ext>
                  </a:extLst>
                </a:gridCol>
                <a:gridCol w="2197259">
                  <a:extLst>
                    <a:ext uri="{9D8B030D-6E8A-4147-A177-3AD203B41FA5}">
                      <a16:colId xmlns:a16="http://schemas.microsoft.com/office/drawing/2014/main" val="20003"/>
                    </a:ext>
                  </a:extLst>
                </a:gridCol>
                <a:gridCol w="1851955">
                  <a:extLst>
                    <a:ext uri="{9D8B030D-6E8A-4147-A177-3AD203B41FA5}">
                      <a16:colId xmlns:a16="http://schemas.microsoft.com/office/drawing/2014/main" val="20005"/>
                    </a:ext>
                  </a:extLst>
                </a:gridCol>
              </a:tblGrid>
              <a:tr h="493264">
                <a:tc>
                  <a:txBody>
                    <a:bodyPr/>
                    <a:lstStyle/>
                    <a:p>
                      <a:pPr algn="ctr"/>
                      <a:r>
                        <a:rPr lang="en-US" sz="1400"/>
                        <a:t>Priorities</a:t>
                      </a:r>
                      <a:endParaRPr lang="en-US" sz="1400">
                        <a:latin typeface="Calibri" panose="020F0502020204030204" pitchFamily="34" charset="0"/>
                      </a:endParaRPr>
                    </a:p>
                  </a:txBody>
                  <a:tcPr marL="68580" marR="68580" marT="34290" marB="34290" anchor="ctr"/>
                </a:tc>
                <a:tc>
                  <a:txBody>
                    <a:bodyPr/>
                    <a:lstStyle/>
                    <a:p>
                      <a:pPr algn="ctr"/>
                      <a:r>
                        <a:rPr lang="en-US" sz="1400"/>
                        <a:t>Strategies</a:t>
                      </a:r>
                      <a:endParaRPr lang="en-US" sz="1400">
                        <a:latin typeface="Calibri" panose="020F0502020204030204" pitchFamily="34" charset="0"/>
                      </a:endParaRPr>
                    </a:p>
                  </a:txBody>
                  <a:tcPr marL="68580" marR="68580" marT="34290" marB="34290" anchor="ctr"/>
                </a:tc>
                <a:tc>
                  <a:txBody>
                    <a:bodyPr/>
                    <a:lstStyle/>
                    <a:p>
                      <a:pPr marL="0" algn="ctr" defTabSz="685800" rtl="0" eaLnBrk="1" latinLnBrk="0" hangingPunct="1"/>
                      <a:r>
                        <a:rPr lang="en-US" sz="1400" b="1" kern="1200">
                          <a:solidFill>
                            <a:schemeClr val="lt1"/>
                          </a:solidFill>
                        </a:rPr>
                        <a:t>Requests</a:t>
                      </a:r>
                      <a:endParaRPr lang="en-US" sz="1400" b="1" kern="1200">
                        <a:solidFill>
                          <a:schemeClr val="lt1"/>
                        </a:solidFill>
                        <a:latin typeface="Calibri" panose="020F0502020204030204" pitchFamily="34" charset="0"/>
                        <a:ea typeface="+mn-ea"/>
                        <a:cs typeface="+mn-cs"/>
                      </a:endParaRPr>
                    </a:p>
                  </a:txBody>
                  <a:tcPr marL="68580" marR="68580" marT="34290" marB="34290" anchor="ctr"/>
                </a:tc>
                <a:tc>
                  <a:txBody>
                    <a:bodyPr/>
                    <a:lstStyle/>
                    <a:p>
                      <a:pPr algn="ctr"/>
                      <a:r>
                        <a:rPr lang="en-US" sz="1400"/>
                        <a:t>Amount</a:t>
                      </a:r>
                      <a:endParaRPr lang="en-US" sz="1400">
                        <a:latin typeface="Calibri" panose="020F0502020204030204" pitchFamily="34" charset="0"/>
                      </a:endParaRPr>
                    </a:p>
                  </a:txBody>
                  <a:tcPr marL="68580" marR="68580" marT="34290" marB="34290" anchor="ctr"/>
                </a:tc>
                <a:extLst>
                  <a:ext uri="{0D108BD9-81ED-4DB2-BD59-A6C34878D82A}">
                    <a16:rowId xmlns:a16="http://schemas.microsoft.com/office/drawing/2014/main" val="10000"/>
                  </a:ext>
                </a:extLst>
              </a:tr>
              <a:tr h="1479794">
                <a:tc>
                  <a:txBody>
                    <a:bodyPr/>
                    <a:lstStyle/>
                    <a:p>
                      <a:pPr algn="l"/>
                      <a:r>
                        <a:rPr lang="en-US" sz="1100" b="0">
                          <a:solidFill>
                            <a:srgbClr val="FF0000"/>
                          </a:solidFill>
                        </a:rPr>
                        <a:t>Increase</a:t>
                      </a:r>
                      <a:r>
                        <a:rPr lang="en-US" sz="1100" b="0" baseline="0">
                          <a:solidFill>
                            <a:srgbClr val="FF0000"/>
                          </a:solidFill>
                        </a:rPr>
                        <a:t> level of rigor and relevance (example- please remove)</a:t>
                      </a:r>
                      <a:endParaRPr lang="en-US" sz="1100" b="0" i="1">
                        <a:solidFill>
                          <a:srgbClr val="FF0000"/>
                        </a:solidFill>
                      </a:endParaRPr>
                    </a:p>
                  </a:txBody>
                  <a:tcPr marL="68580" marR="68580" marT="34290" marB="34290" anchor="b"/>
                </a:tc>
                <a:tc>
                  <a:txBody>
                    <a:bodyPr/>
                    <a:lstStyle/>
                    <a:p>
                      <a:pPr marL="0" algn="l" defTabSz="685800" rtl="0" eaLnBrk="1" latinLnBrk="0" hangingPunct="1"/>
                      <a:r>
                        <a:rPr lang="en-US" sz="1100" b="0" kern="1200">
                          <a:solidFill>
                            <a:srgbClr val="FF0000"/>
                          </a:solidFill>
                        </a:rPr>
                        <a:t>Implementation</a:t>
                      </a:r>
                      <a:r>
                        <a:rPr lang="en-US" sz="1100" b="0" kern="1200" baseline="0">
                          <a:solidFill>
                            <a:srgbClr val="FF0000"/>
                          </a:solidFill>
                        </a:rPr>
                        <a:t> of guided reading training for all staff </a:t>
                      </a:r>
                      <a:r>
                        <a:rPr lang="en-US" sz="1100" b="0" baseline="0">
                          <a:solidFill>
                            <a:srgbClr val="FF0000"/>
                          </a:solidFill>
                        </a:rPr>
                        <a:t>(example- please remove)</a:t>
                      </a:r>
                      <a:endParaRPr lang="en-US" sz="1100" b="0" i="1" kern="1200">
                        <a:solidFill>
                          <a:srgbClr val="FF0000"/>
                        </a:solidFill>
                        <a:latin typeface="+mn-lt"/>
                        <a:ea typeface="+mn-ea"/>
                        <a:cs typeface="+mn-cs"/>
                      </a:endParaRPr>
                    </a:p>
                  </a:txBody>
                  <a:tcPr marL="68580" marR="68580" marT="34290" marB="34290" anchor="b"/>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kern="1200">
                          <a:solidFill>
                            <a:srgbClr val="FF0000"/>
                          </a:solidFill>
                        </a:rPr>
                        <a:t>Purchase an additional Teacher</a:t>
                      </a:r>
                    </a:p>
                    <a:p>
                      <a:pPr marL="0" marR="0" indent="0" algn="l" defTabSz="685800" rtl="0" eaLnBrk="1" fontAlgn="auto" latinLnBrk="0" hangingPunct="1">
                        <a:lnSpc>
                          <a:spcPct val="100000"/>
                        </a:lnSpc>
                        <a:spcBef>
                          <a:spcPts val="0"/>
                        </a:spcBef>
                        <a:spcAft>
                          <a:spcPts val="0"/>
                        </a:spcAft>
                        <a:buClrTx/>
                        <a:buSzTx/>
                        <a:buFontTx/>
                        <a:buNone/>
                        <a:tabLst/>
                        <a:defRPr/>
                      </a:pPr>
                      <a:endParaRPr lang="en-US" sz="1100" b="0" kern="1200">
                        <a:solidFill>
                          <a:srgbClr val="FF0000"/>
                        </a:solidFill>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sz="1100" b="0" baseline="0">
                          <a:solidFill>
                            <a:srgbClr val="FF0000"/>
                          </a:solidFill>
                        </a:rPr>
                        <a:t>(example- please remove)</a:t>
                      </a:r>
                      <a:endParaRPr lang="en-US" sz="1100" b="0" i="1" kern="1200">
                        <a:solidFill>
                          <a:srgbClr val="FF0000"/>
                        </a:solidFill>
                        <a:latin typeface="+mn-lt"/>
                        <a:ea typeface="+mn-ea"/>
                        <a:cs typeface="+mn-cs"/>
                      </a:endParaRPr>
                    </a:p>
                  </a:txBody>
                  <a:tcPr marL="68580" marR="68580" marT="34290" marB="34290" anchor="b"/>
                </a:tc>
                <a:tc>
                  <a:txBody>
                    <a:bodyPr/>
                    <a:lstStyle/>
                    <a:p>
                      <a:pPr marL="0" algn="l" defTabSz="685800" rtl="0" eaLnBrk="1" latinLnBrk="0" hangingPunct="1"/>
                      <a:r>
                        <a:rPr lang="en-US" sz="1100" b="0" kern="1200">
                          <a:solidFill>
                            <a:srgbClr val="FF0000"/>
                          </a:solidFill>
                        </a:rPr>
                        <a:t>$84, 134</a:t>
                      </a:r>
                    </a:p>
                    <a:p>
                      <a:pPr marL="0" algn="l" defTabSz="685800" rtl="0" eaLnBrk="1" latinLnBrk="0" hangingPunct="1"/>
                      <a:endParaRPr lang="en-US" sz="1100" b="0" kern="1200">
                        <a:solidFill>
                          <a:srgbClr val="FF0000"/>
                        </a:solidFill>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sz="1100" b="0" baseline="0">
                          <a:solidFill>
                            <a:srgbClr val="FF0000"/>
                          </a:solidFill>
                        </a:rPr>
                        <a:t>(example- please remove)</a:t>
                      </a:r>
                      <a:endParaRPr lang="en-US" sz="1100" b="0" i="1" kern="1200">
                        <a:solidFill>
                          <a:srgbClr val="FF0000"/>
                        </a:solidFill>
                        <a:latin typeface="+mn-lt"/>
                        <a:ea typeface="+mn-ea"/>
                        <a:cs typeface="+mn-cs"/>
                      </a:endParaRPr>
                    </a:p>
                  </a:txBody>
                  <a:tcPr marL="68580" marR="68580" marT="34290" marB="34290" anchor="b"/>
                </a:tc>
                <a:extLst>
                  <a:ext uri="{0D108BD9-81ED-4DB2-BD59-A6C34878D82A}">
                    <a16:rowId xmlns:a16="http://schemas.microsoft.com/office/drawing/2014/main" val="10001"/>
                  </a:ext>
                </a:extLst>
              </a:tr>
              <a:tr h="380224">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2"/>
                  </a:ext>
                </a:extLst>
              </a:tr>
              <a:tr h="380224">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3"/>
                  </a:ext>
                </a:extLst>
              </a:tr>
              <a:tr h="380224">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4"/>
                  </a:ext>
                </a:extLst>
              </a:tr>
              <a:tr h="380224">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5"/>
                  </a:ext>
                </a:extLst>
              </a:tr>
              <a:tr h="380224">
                <a:tc>
                  <a:txBody>
                    <a:bodyPr/>
                    <a:lstStyle/>
                    <a:p>
                      <a:endParaRPr lang="en-US" sz="800"/>
                    </a:p>
                  </a:txBody>
                  <a:tcPr marL="68580" marR="68580" marT="34290" marB="34290" anchor="ctr"/>
                </a:tc>
                <a:tc>
                  <a:txBody>
                    <a:bodyPr/>
                    <a:lstStyle/>
                    <a:p>
                      <a:pPr algn="ctr"/>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6"/>
                  </a:ext>
                </a:extLst>
              </a:tr>
              <a:tr h="380224">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7"/>
                  </a:ext>
                </a:extLst>
              </a:tr>
              <a:tr h="380224">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8"/>
                  </a:ext>
                </a:extLst>
              </a:tr>
              <a:tr h="380224">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09"/>
                  </a:ext>
                </a:extLst>
              </a:tr>
              <a:tr h="380224">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tc>
                  <a:txBody>
                    <a:bodyPr/>
                    <a:lstStyle/>
                    <a:p>
                      <a:endParaRPr lang="en-US" sz="800"/>
                    </a:p>
                  </a:txBody>
                  <a:tcPr marL="68580" marR="68580" marT="34290" marB="34290" anchor="ctr"/>
                </a:tc>
                <a:extLst>
                  <a:ext uri="{0D108BD9-81ED-4DB2-BD59-A6C34878D82A}">
                    <a16:rowId xmlns:a16="http://schemas.microsoft.com/office/drawing/2014/main" val="10010"/>
                  </a:ext>
                </a:extLst>
              </a:tr>
            </a:tbl>
          </a:graphicData>
        </a:graphic>
      </p:graphicFrame>
      <p:sp>
        <p:nvSpPr>
          <p:cNvPr id="9" name="Rectangle 8">
            <a:extLst>
              <a:ext uri="{FF2B5EF4-FFF2-40B4-BE49-F238E27FC236}">
                <a16:creationId xmlns:a16="http://schemas.microsoft.com/office/drawing/2014/main" id="{C8782FE5-6F40-F06A-D36B-D964F49FD9E5}"/>
              </a:ext>
            </a:extLst>
          </p:cNvPr>
          <p:cNvSpPr/>
          <p:nvPr/>
        </p:nvSpPr>
        <p:spPr>
          <a:xfrm>
            <a:off x="2497517" y="2004847"/>
            <a:ext cx="7196965" cy="392906"/>
          </a:xfrm>
          <a:prstGeom prst="rect">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83A9">
                    <a:lumMod val="75000"/>
                  </a:srgbClr>
                </a:solidFill>
                <a:effectLst/>
                <a:uLnTx/>
                <a:uFillTx/>
                <a:latin typeface="Sabon Next LT"/>
                <a:ea typeface="+mn-ea"/>
                <a:cs typeface="+mn-cs"/>
              </a:rPr>
              <a:t>EXAMPLE</a:t>
            </a:r>
          </a:p>
        </p:txBody>
      </p:sp>
      <p:sp>
        <p:nvSpPr>
          <p:cNvPr id="10" name="Title 1">
            <a:extLst>
              <a:ext uri="{FF2B5EF4-FFF2-40B4-BE49-F238E27FC236}">
                <a16:creationId xmlns:a16="http://schemas.microsoft.com/office/drawing/2014/main" id="{0C533C15-8EE9-60AA-26C9-C5E3A737E031}"/>
              </a:ext>
            </a:extLst>
          </p:cNvPr>
          <p:cNvSpPr txBox="1">
            <a:spLocks/>
          </p:cNvSpPr>
          <p:nvPr/>
        </p:nvSpPr>
        <p:spPr>
          <a:xfrm>
            <a:off x="1383799" y="436242"/>
            <a:ext cx="9354208" cy="8433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pPr algn="ctr"/>
            <a:r>
              <a:rPr lang="en-US" b="1" dirty="0">
                <a:solidFill>
                  <a:srgbClr val="FF0000"/>
                </a:solidFill>
                <a:highlight>
                  <a:srgbClr val="FFFF00"/>
                </a:highlight>
              </a:rPr>
              <a:t>$-19,500</a:t>
            </a:r>
          </a:p>
        </p:txBody>
      </p:sp>
      <p:sp>
        <p:nvSpPr>
          <p:cNvPr id="11" name="Rectangle 10">
            <a:extLst>
              <a:ext uri="{FF2B5EF4-FFF2-40B4-BE49-F238E27FC236}">
                <a16:creationId xmlns:a16="http://schemas.microsoft.com/office/drawing/2014/main" id="{96405391-4DCD-A1CD-5F0A-75C753680F31}"/>
              </a:ext>
            </a:extLst>
          </p:cNvPr>
          <p:cNvSpPr/>
          <p:nvPr/>
        </p:nvSpPr>
        <p:spPr>
          <a:xfrm>
            <a:off x="1601311" y="1208810"/>
            <a:ext cx="8919185" cy="58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Sabon Next LT"/>
              <a:ea typeface="+mn-ea"/>
              <a:cs typeface="+mn-cs"/>
            </a:endParaRPr>
          </a:p>
        </p:txBody>
      </p:sp>
    </p:spTree>
    <p:extLst>
      <p:ext uri="{BB962C8B-B14F-4D97-AF65-F5344CB8AC3E}">
        <p14:creationId xmlns:p14="http://schemas.microsoft.com/office/powerpoint/2010/main" val="27537983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7872B48-C0F0-FFB6-9EBB-2979C2E8F33E}"/>
              </a:ext>
            </a:extLst>
          </p:cNvPr>
          <p:cNvSpPr>
            <a:spLocks noGrp="1"/>
          </p:cNvSpPr>
          <p:nvPr>
            <p:ph type="title"/>
          </p:nvPr>
        </p:nvSpPr>
        <p:spPr>
          <a:xfrm>
            <a:off x="0" y="276740"/>
            <a:ext cx="12191999" cy="1356117"/>
          </a:xfrm>
        </p:spPr>
        <p:txBody>
          <a:bodyPr vert="horz" lIns="0" tIns="0" rIns="0" bIns="0" rtlCol="0" anchor="ctr">
            <a:noAutofit/>
          </a:bodyPr>
          <a:lstStyle/>
          <a:p>
            <a:pPr algn="ctr"/>
            <a:r>
              <a:rPr lang="en-US" sz="6000" b="1" kern="1200" cap="all" spc="150" baseline="0" dirty="0">
                <a:latin typeface="+mj-lt"/>
                <a:ea typeface="+mj-ea"/>
                <a:cs typeface="+mj-cs"/>
              </a:rPr>
              <a:t>Action on the</a:t>
            </a:r>
            <a:br>
              <a:rPr lang="en-US" sz="6000" b="1" spc="150" dirty="0"/>
            </a:br>
            <a:r>
              <a:rPr lang="en-US" sz="6000" b="1" kern="1200" cap="all" spc="150" baseline="0" dirty="0">
                <a:latin typeface="+mj-lt"/>
                <a:ea typeface="+mj-ea"/>
                <a:cs typeface="+mj-cs"/>
              </a:rPr>
              <a:t>FY26 Draft Budget</a:t>
            </a:r>
          </a:p>
        </p:txBody>
      </p:sp>
      <p:sp>
        <p:nvSpPr>
          <p:cNvPr id="7" name="Slide Number Placeholder 6">
            <a:extLst>
              <a:ext uri="{FF2B5EF4-FFF2-40B4-BE49-F238E27FC236}">
                <a16:creationId xmlns:a16="http://schemas.microsoft.com/office/drawing/2014/main" id="{E27AE7E2-F4A2-F0D1-5FDC-FB2B32B295E4}"/>
              </a:ext>
            </a:extLst>
          </p:cNvPr>
          <p:cNvSpPr>
            <a:spLocks noGrp="1"/>
          </p:cNvSpPr>
          <p:nvPr>
            <p:ph type="sldNum" sz="quarter" idx="11"/>
          </p:nvPr>
        </p:nvSpPr>
        <p:spPr>
          <a:xfrm>
            <a:off x="9356655" y="6466574"/>
            <a:ext cx="2743200" cy="365125"/>
          </a:xfrm>
        </p:spPr>
        <p:txBody>
          <a:bodyPr vert="horz" lIns="91440" tIns="45720" rIns="91440" bIns="45720" rtlCol="0" anchor="ctr">
            <a:normAutofit/>
          </a:bodyPr>
          <a:lstStyle/>
          <a:p>
            <a:pPr>
              <a:spcAft>
                <a:spcPts val="600"/>
              </a:spcAft>
            </a:pPr>
            <a:fld id="{A49DFD55-3C28-40EF-9E31-A92D2E4017FF}" type="slidenum">
              <a:rPr lang="en-US" smtClean="0"/>
              <a:pPr>
                <a:spcAft>
                  <a:spcPts val="600"/>
                </a:spcAft>
              </a:pPr>
              <a:t>51</a:t>
            </a:fld>
            <a:endParaRPr lang="en-US"/>
          </a:p>
        </p:txBody>
      </p:sp>
      <p:graphicFrame>
        <p:nvGraphicFramePr>
          <p:cNvPr id="11" name="Content Placeholder 2">
            <a:extLst>
              <a:ext uri="{FF2B5EF4-FFF2-40B4-BE49-F238E27FC236}">
                <a16:creationId xmlns:a16="http://schemas.microsoft.com/office/drawing/2014/main" id="{7CDAD84C-3631-65FB-6E2A-B4A9C1A8A34A}"/>
              </a:ext>
            </a:extLst>
          </p:cNvPr>
          <p:cNvGraphicFramePr/>
          <p:nvPr>
            <p:extLst>
              <p:ext uri="{D42A27DB-BD31-4B8C-83A1-F6EECF244321}">
                <p14:modId xmlns:p14="http://schemas.microsoft.com/office/powerpoint/2010/main" val="3858842968"/>
              </p:ext>
            </p:extLst>
          </p:nvPr>
        </p:nvGraphicFramePr>
        <p:xfrm>
          <a:off x="821515" y="2085684"/>
          <a:ext cx="10548967" cy="33999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5895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F44A959-C2BB-9170-C99C-1A2EDB71B994}"/>
              </a:ext>
            </a:extLst>
          </p:cNvPr>
          <p:cNvSpPr>
            <a:spLocks noGrp="1"/>
          </p:cNvSpPr>
          <p:nvPr>
            <p:ph type="sldNum" sz="quarter" idx="12"/>
          </p:nvPr>
        </p:nvSpPr>
        <p:spPr>
          <a:xfrm>
            <a:off x="10373350" y="6356349"/>
            <a:ext cx="987552" cy="365125"/>
          </a:xfrm>
        </p:spPr>
        <p:txBody>
          <a:bodyPr/>
          <a:lstStyle/>
          <a:p>
            <a:fld id="{A49DFD55-3C28-40EF-9E31-A92D2E4017FF}" type="slidenum">
              <a:rPr lang="en-US" smtClean="0"/>
              <a:pPr/>
              <a:t>52</a:t>
            </a:fld>
            <a:endParaRPr lang="en-US"/>
          </a:p>
        </p:txBody>
      </p:sp>
      <p:sp>
        <p:nvSpPr>
          <p:cNvPr id="4" name="Title 3">
            <a:extLst>
              <a:ext uri="{FF2B5EF4-FFF2-40B4-BE49-F238E27FC236}">
                <a16:creationId xmlns:a16="http://schemas.microsoft.com/office/drawing/2014/main" id="{4EBF1F36-3958-87E4-6877-72BC4E273640}"/>
              </a:ext>
            </a:extLst>
          </p:cNvPr>
          <p:cNvSpPr>
            <a:spLocks noGrp="1"/>
          </p:cNvSpPr>
          <p:nvPr>
            <p:ph type="title"/>
          </p:nvPr>
        </p:nvSpPr>
        <p:spPr>
          <a:xfrm>
            <a:off x="2940802" y="43662"/>
            <a:ext cx="8420100" cy="849936"/>
          </a:xfrm>
        </p:spPr>
        <p:txBody>
          <a:bodyPr anchor="ctr">
            <a:normAutofit/>
          </a:bodyPr>
          <a:lstStyle/>
          <a:p>
            <a:pPr algn="ctr"/>
            <a:r>
              <a:rPr lang="en-US" sz="4000" b="1">
                <a:solidFill>
                  <a:schemeClr val="tx2"/>
                </a:solidFill>
              </a:rPr>
              <a:t>Where We’re Going</a:t>
            </a:r>
          </a:p>
        </p:txBody>
      </p:sp>
      <p:sp>
        <p:nvSpPr>
          <p:cNvPr id="16" name="Google Shape;1094;p142">
            <a:extLst>
              <a:ext uri="{FF2B5EF4-FFF2-40B4-BE49-F238E27FC236}">
                <a16:creationId xmlns:a16="http://schemas.microsoft.com/office/drawing/2014/main" id="{DABB574C-5898-8D6E-A23B-3CD0514289F4}"/>
              </a:ext>
            </a:extLst>
          </p:cNvPr>
          <p:cNvSpPr txBox="1">
            <a:spLocks/>
          </p:cNvSpPr>
          <p:nvPr/>
        </p:nvSpPr>
        <p:spPr>
          <a:xfrm>
            <a:off x="2627586" y="1412128"/>
            <a:ext cx="8954814" cy="5309346"/>
          </a:xfrm>
          <a:prstGeom prst="rect">
            <a:avLst/>
          </a:prstGeom>
          <a:noFill/>
          <a:ln>
            <a:noFill/>
          </a:ln>
        </p:spPr>
        <p:txBody>
          <a:bodyPr spcFirstLastPara="1" vert="horz" wrap="square" lIns="68569" tIns="34275" rIns="68569" bIns="34275"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lang="en-US" sz="1800" b="1" kern="1200" spc="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520700" indent="-457200">
              <a:lnSpc>
                <a:spcPct val="100000"/>
              </a:lnSpc>
              <a:spcBef>
                <a:spcPts val="1200"/>
              </a:spcBef>
              <a:buSzPct val="100000"/>
            </a:pPr>
            <a:r>
              <a:rPr lang="en-US" sz="2800" u="sng" dirty="0">
                <a:solidFill>
                  <a:schemeClr val="accent5"/>
                </a:solidFill>
              </a:rPr>
              <a:t>What:</a:t>
            </a:r>
          </a:p>
          <a:p>
            <a:pPr marL="520700" indent="-457200">
              <a:lnSpc>
                <a:spcPct val="100000"/>
              </a:lnSpc>
              <a:spcBef>
                <a:spcPts val="600"/>
              </a:spcBef>
              <a:buSzPct val="100000"/>
            </a:pPr>
            <a:r>
              <a:rPr lang="en-US" dirty="0"/>
              <a:t>	</a:t>
            </a:r>
            <a:r>
              <a:rPr lang="en-US" sz="2000" dirty="0"/>
              <a:t>During this meeting we will review the budget, which should be updated based on feedback from the staffing conference, Associate Superintendents, and key leaders. After review, GO Teams will need to </a:t>
            </a:r>
            <a:r>
              <a:rPr lang="en-US" sz="2000" dirty="0">
                <a:solidFill>
                  <a:srgbClr val="FF0000"/>
                </a:solidFill>
              </a:rPr>
              <a:t>take action</a:t>
            </a:r>
            <a:r>
              <a:rPr lang="en-US" sz="2000" dirty="0">
                <a:solidFill>
                  <a:schemeClr val="accent2"/>
                </a:solidFill>
              </a:rPr>
              <a:t> </a:t>
            </a:r>
            <a:r>
              <a:rPr lang="en-US" sz="2000" dirty="0"/>
              <a:t>(i.e., vote) on the FY26 Budget. </a:t>
            </a:r>
          </a:p>
          <a:p>
            <a:pPr marL="63500">
              <a:lnSpc>
                <a:spcPct val="100000"/>
              </a:lnSpc>
              <a:spcBef>
                <a:spcPts val="1200"/>
              </a:spcBef>
              <a:buSzPct val="100000"/>
            </a:pPr>
            <a:r>
              <a:rPr lang="en-US" sz="2800" u="sng" dirty="0">
                <a:solidFill>
                  <a:schemeClr val="accent5"/>
                </a:solidFill>
              </a:rPr>
              <a:t>Why:</a:t>
            </a:r>
          </a:p>
          <a:p>
            <a:pPr marL="520700" indent="-6350">
              <a:lnSpc>
                <a:spcPct val="100000"/>
              </a:lnSpc>
              <a:spcBef>
                <a:spcPts val="600"/>
              </a:spcBef>
              <a:buSzPct val="100000"/>
            </a:pPr>
            <a:r>
              <a:rPr lang="en-US" sz="2000" dirty="0"/>
              <a:t>Principals will present the final budget recommendations for GO Team approval. </a:t>
            </a:r>
            <a:endParaRPr lang="en-US" sz="2000" u="sng" dirty="0"/>
          </a:p>
          <a:p>
            <a:pPr marL="63500">
              <a:lnSpc>
                <a:spcPct val="100000"/>
              </a:lnSpc>
              <a:spcBef>
                <a:spcPts val="1200"/>
              </a:spcBef>
              <a:buSzPct val="100000"/>
            </a:pPr>
            <a:r>
              <a:rPr lang="en-US" sz="2800" u="sng" dirty="0">
                <a:solidFill>
                  <a:schemeClr val="accent5"/>
                </a:solidFill>
              </a:rPr>
              <a:t>When:</a:t>
            </a:r>
          </a:p>
          <a:p>
            <a:pPr marL="520700" indent="-6350">
              <a:lnSpc>
                <a:spcPct val="100000"/>
              </a:lnSpc>
              <a:spcBef>
                <a:spcPts val="600"/>
              </a:spcBef>
              <a:buSzPct val="100000"/>
            </a:pPr>
            <a:r>
              <a:rPr lang="en-US" sz="2000" dirty="0"/>
              <a:t>All approval meetings </a:t>
            </a:r>
            <a:r>
              <a:rPr lang="en-US" sz="2000" dirty="0">
                <a:solidFill>
                  <a:srgbClr val="FF0000"/>
                </a:solidFill>
              </a:rPr>
              <a:t>must</a:t>
            </a:r>
            <a:r>
              <a:rPr lang="en-US" sz="2000" dirty="0"/>
              <a:t> be held </a:t>
            </a:r>
            <a:r>
              <a:rPr lang="en-US" sz="2000" dirty="0">
                <a:solidFill>
                  <a:srgbClr val="FF0000"/>
                </a:solidFill>
              </a:rPr>
              <a:t>after</a:t>
            </a:r>
            <a:r>
              <a:rPr lang="en-US" sz="2000" dirty="0"/>
              <a:t> staffing conferences. Budgets must be approved by </a:t>
            </a:r>
            <a:r>
              <a:rPr lang="en-US" sz="2000" dirty="0">
                <a:solidFill>
                  <a:srgbClr val="FF0000"/>
                </a:solidFill>
              </a:rPr>
              <a:t>March 14</a:t>
            </a:r>
            <a:r>
              <a:rPr lang="en-US" sz="2000" baseline="30000" dirty="0">
                <a:solidFill>
                  <a:srgbClr val="FF0000"/>
                </a:solidFill>
              </a:rPr>
              <a:t>th</a:t>
            </a:r>
            <a:r>
              <a:rPr lang="en-US" sz="2000" dirty="0"/>
              <a:t>. </a:t>
            </a:r>
            <a:endParaRPr lang="en-US" dirty="0"/>
          </a:p>
        </p:txBody>
      </p:sp>
      <p:sp>
        <p:nvSpPr>
          <p:cNvPr id="17" name="TextBox 16">
            <a:extLst>
              <a:ext uri="{FF2B5EF4-FFF2-40B4-BE49-F238E27FC236}">
                <a16:creationId xmlns:a16="http://schemas.microsoft.com/office/drawing/2014/main" id="{0834E391-6771-DAA8-3B31-0ABECF887473}"/>
              </a:ext>
            </a:extLst>
          </p:cNvPr>
          <p:cNvSpPr txBox="1"/>
          <p:nvPr/>
        </p:nvSpPr>
        <p:spPr>
          <a:xfrm>
            <a:off x="2940802" y="662765"/>
            <a:ext cx="8641598" cy="461665"/>
          </a:xfrm>
          <a:prstGeom prst="rect">
            <a:avLst/>
          </a:prstGeom>
          <a:noFill/>
        </p:spPr>
        <p:txBody>
          <a:bodyPr wrap="square" rtlCol="0">
            <a:spAutoFit/>
          </a:bodyPr>
          <a:lstStyle/>
          <a:p>
            <a:pPr marL="520700" indent="-457200" algn="ctr">
              <a:lnSpc>
                <a:spcPct val="100000"/>
              </a:lnSpc>
              <a:spcBef>
                <a:spcPts val="600"/>
              </a:spcBef>
              <a:buSzPct val="100000"/>
            </a:pPr>
            <a:r>
              <a:rPr lang="en-US" sz="2400" b="1">
                <a:solidFill>
                  <a:schemeClr val="accent5"/>
                </a:solidFill>
              </a:rPr>
              <a:t>Our next meeting is the </a:t>
            </a:r>
            <a:r>
              <a:rPr lang="en-US" sz="2400" b="1" u="sng">
                <a:solidFill>
                  <a:schemeClr val="accent5"/>
                </a:solidFill>
              </a:rPr>
              <a:t>Budget Approval Meeting</a:t>
            </a:r>
            <a:r>
              <a:rPr lang="en-US" sz="2400" b="1"/>
              <a:t> </a:t>
            </a:r>
          </a:p>
        </p:txBody>
      </p:sp>
    </p:spTree>
    <p:extLst>
      <p:ext uri="{BB962C8B-B14F-4D97-AF65-F5344CB8AC3E}">
        <p14:creationId xmlns:p14="http://schemas.microsoft.com/office/powerpoint/2010/main" val="1034587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3181F-799F-4109-38FB-190A95D01250}"/>
              </a:ext>
            </a:extLst>
          </p:cNvPr>
          <p:cNvSpPr>
            <a:spLocks noGrp="1"/>
          </p:cNvSpPr>
          <p:nvPr>
            <p:ph type="title"/>
          </p:nvPr>
        </p:nvSpPr>
        <p:spPr>
          <a:xfrm>
            <a:off x="240585" y="137577"/>
            <a:ext cx="5855415" cy="1325563"/>
          </a:xfrm>
        </p:spPr>
        <p:txBody>
          <a:bodyPr anchor="ctr">
            <a:noAutofit/>
          </a:bodyPr>
          <a:lstStyle/>
          <a:p>
            <a:pPr algn="ctr"/>
            <a:r>
              <a:rPr lang="en-US" sz="5400" b="1">
                <a:solidFill>
                  <a:schemeClr val="accent5"/>
                </a:solidFill>
              </a:rPr>
              <a:t>What’s Next?</a:t>
            </a:r>
          </a:p>
        </p:txBody>
      </p:sp>
      <p:sp>
        <p:nvSpPr>
          <p:cNvPr id="4" name="Slide Number Placeholder 3">
            <a:extLst>
              <a:ext uri="{FF2B5EF4-FFF2-40B4-BE49-F238E27FC236}">
                <a16:creationId xmlns:a16="http://schemas.microsoft.com/office/drawing/2014/main" id="{97E12FC8-04F0-85EC-399D-D930C4E922D2}"/>
              </a:ext>
            </a:extLst>
          </p:cNvPr>
          <p:cNvSpPr>
            <a:spLocks noGrp="1"/>
          </p:cNvSpPr>
          <p:nvPr>
            <p:ph type="sldNum" sz="quarter" idx="12"/>
          </p:nvPr>
        </p:nvSpPr>
        <p:spPr/>
        <p:txBody>
          <a:bodyPr/>
          <a:lstStyle/>
          <a:p>
            <a:fld id="{A49DFD55-3C28-40EF-9E31-A92D2E4017FF}" type="slidenum">
              <a:rPr lang="en-US" smtClean="0"/>
              <a:pPr/>
              <a:t>53</a:t>
            </a:fld>
            <a:endParaRPr lang="en-US"/>
          </a:p>
        </p:txBody>
      </p:sp>
      <p:sp>
        <p:nvSpPr>
          <p:cNvPr id="7" name="Subtitle 2">
            <a:extLst>
              <a:ext uri="{FF2B5EF4-FFF2-40B4-BE49-F238E27FC236}">
                <a16:creationId xmlns:a16="http://schemas.microsoft.com/office/drawing/2014/main" id="{85B7DAFE-17BD-8EB3-3EB3-8B0143275DBD}"/>
              </a:ext>
            </a:extLst>
          </p:cNvPr>
          <p:cNvSpPr txBox="1">
            <a:spLocks/>
          </p:cNvSpPr>
          <p:nvPr/>
        </p:nvSpPr>
        <p:spPr>
          <a:xfrm>
            <a:off x="119713" y="1463140"/>
            <a:ext cx="6937982" cy="4943861"/>
          </a:xfrm>
          <a:prstGeom prst="rect">
            <a:avLst/>
          </a:prstGeom>
          <a:noFill/>
        </p:spPr>
        <p:txBody>
          <a:bodyPr vert="horz" lIns="91440" tIns="45720" rIns="91440" bIns="45720" rtlCol="0" anchor="t">
            <a:normAutofit/>
          </a:bodyPr>
          <a:lstStyle>
            <a:lvl1pPr marL="0" indent="0" algn="l" defTabSz="685800" rtl="0" eaLnBrk="1" latinLnBrk="0" hangingPunct="1">
              <a:lnSpc>
                <a:spcPct val="150000"/>
              </a:lnSpc>
              <a:spcBef>
                <a:spcPts val="750"/>
              </a:spcBef>
              <a:buFont typeface="Arial" panose="020B0604020202020204" pitchFamily="34" charset="0"/>
              <a:buNone/>
              <a:defRPr sz="1800" kern="120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342900" marR="0" lvl="0" indent="-342900" algn="l" defTabSz="685800" rtl="0" eaLnBrk="1" fontAlgn="auto" latinLnBrk="0" hangingPunct="1">
              <a:lnSpc>
                <a:spcPct val="150000"/>
              </a:lnSpc>
              <a:spcBef>
                <a:spcPts val="750"/>
              </a:spcBef>
              <a:spcAft>
                <a:spcPts val="0"/>
              </a:spcAft>
              <a:buClrTx/>
              <a:buSzTx/>
              <a:buFont typeface="Arial" panose="020B0604020202020204" pitchFamily="34" charset="0"/>
              <a:buChar char="•"/>
              <a:tabLst/>
              <a:defRPr/>
            </a:pPr>
            <a:r>
              <a:rPr kumimoji="0" lang="en-US" sz="3200" b="1" i="0" u="none" strike="noStrike" kern="1200" cap="none" spc="0" normalizeH="0" baseline="0" noProof="0">
                <a:ln>
                  <a:noFill/>
                </a:ln>
                <a:solidFill>
                  <a:srgbClr val="0083A9">
                    <a:lumMod val="75000"/>
                  </a:srgbClr>
                </a:solidFill>
                <a:effectLst/>
                <a:uLnTx/>
                <a:uFillTx/>
                <a:latin typeface="Tenorite"/>
                <a:ea typeface="+mn-ea"/>
                <a:cs typeface="+mn-cs"/>
              </a:rPr>
              <a:t>February </a:t>
            </a:r>
            <a:endParaRPr kumimoji="0" lang="en-US" sz="3200" b="1" i="0" u="none" strike="noStrike" kern="1200" cap="none" spc="0" normalizeH="0" baseline="0" noProof="0">
              <a:ln>
                <a:noFill/>
              </a:ln>
              <a:solidFill>
                <a:srgbClr val="0083A9">
                  <a:lumMod val="75000"/>
                </a:srgbClr>
              </a:solidFill>
              <a:effectLst/>
              <a:highlight>
                <a:srgbClr val="FF00FF"/>
              </a:highlight>
              <a:uLnTx/>
              <a:uFillTx/>
              <a:latin typeface="Tenorite"/>
              <a:ea typeface="+mn-ea"/>
              <a:cs typeface="+mn-cs"/>
            </a:endParaRPr>
          </a:p>
          <a:p>
            <a:pPr marL="800100" marR="0" lvl="1" indent="-34290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E7E6E6">
                    <a:lumMod val="25000"/>
                  </a:srgbClr>
                </a:solidFill>
                <a:effectLst/>
                <a:uLnTx/>
                <a:uFillTx/>
                <a:latin typeface="Tenorite"/>
                <a:ea typeface="+mn-ea"/>
                <a:cs typeface="+mn-cs"/>
              </a:rPr>
              <a:t>Cluster Superintendent Review (February 17-21)</a:t>
            </a:r>
          </a:p>
          <a:p>
            <a:pPr marL="800100" marR="0" lvl="1" indent="-34290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E7E6E6">
                    <a:lumMod val="25000"/>
                  </a:srgbClr>
                </a:solidFill>
                <a:effectLst/>
                <a:uLnTx/>
                <a:uFillTx/>
                <a:latin typeface="Tenorite"/>
                <a:ea typeface="+mn-ea"/>
                <a:cs typeface="+mn-cs"/>
              </a:rPr>
              <a:t>HR Staffing Conferences (February 24– February 27)</a:t>
            </a:r>
          </a:p>
          <a:p>
            <a:pPr marL="342900" marR="0" lvl="0" indent="-342900" algn="l" defTabSz="685800" rtl="0" eaLnBrk="1" fontAlgn="auto" latinLnBrk="0" hangingPunct="1">
              <a:lnSpc>
                <a:spcPct val="160000"/>
              </a:lnSpc>
              <a:spcBef>
                <a:spcPts val="750"/>
              </a:spcBef>
              <a:spcAft>
                <a:spcPts val="0"/>
              </a:spcAft>
              <a:buClrTx/>
              <a:buSzTx/>
              <a:buFont typeface="Arial" panose="020B0604020202020204" pitchFamily="34" charset="0"/>
              <a:buChar char="•"/>
              <a:tabLst/>
              <a:defRPr/>
            </a:pPr>
            <a:r>
              <a:rPr kumimoji="0" lang="en-US" sz="3200" b="1" i="0" u="none" strike="noStrike" kern="1200" cap="none" spc="0" normalizeH="0" baseline="0" noProof="0">
                <a:ln>
                  <a:noFill/>
                </a:ln>
                <a:solidFill>
                  <a:srgbClr val="0083A9">
                    <a:lumMod val="75000"/>
                  </a:srgbClr>
                </a:solidFill>
                <a:effectLst/>
                <a:uLnTx/>
                <a:uFillTx/>
                <a:latin typeface="Tenorite"/>
                <a:ea typeface="+mn-ea"/>
                <a:cs typeface="+mn-cs"/>
              </a:rPr>
              <a:t>March</a:t>
            </a:r>
          </a:p>
          <a:p>
            <a:pPr marL="800100" marR="0" lvl="1" indent="-34290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E7E6E6">
                    <a:lumMod val="25000"/>
                  </a:srgbClr>
                </a:solidFill>
                <a:effectLst/>
                <a:uLnTx/>
                <a:uFillTx/>
                <a:latin typeface="Tenorite"/>
                <a:ea typeface="+mn-ea"/>
                <a:cs typeface="+mn-cs"/>
              </a:rPr>
              <a:t>Final GO Team Approval Meeting (AFTER your school’s Staffing Conference and BEFORE Friday, March 14</a:t>
            </a:r>
            <a:r>
              <a:rPr kumimoji="0" lang="en-US" sz="2400" b="0" i="0" u="none" strike="noStrike" kern="1200" cap="none" spc="0" normalizeH="0" baseline="30000" noProof="0">
                <a:ln>
                  <a:noFill/>
                </a:ln>
                <a:solidFill>
                  <a:srgbClr val="E7E6E6">
                    <a:lumMod val="25000"/>
                  </a:srgbClr>
                </a:solidFill>
                <a:effectLst/>
                <a:uLnTx/>
                <a:uFillTx/>
                <a:latin typeface="Tenorite"/>
                <a:ea typeface="+mn-ea"/>
                <a:cs typeface="+mn-cs"/>
              </a:rPr>
              <a:t>th</a:t>
            </a:r>
            <a:r>
              <a:rPr kumimoji="0" lang="en-US" sz="2400" b="0" i="0" u="none" strike="noStrike" kern="1200" cap="none" spc="0" normalizeH="0" baseline="0" noProof="0">
                <a:ln>
                  <a:noFill/>
                </a:ln>
                <a:solidFill>
                  <a:srgbClr val="E7E6E6">
                    <a:lumMod val="25000"/>
                  </a:srgbClr>
                </a:solidFill>
                <a:effectLst/>
                <a:uLnTx/>
                <a:uFillTx/>
                <a:latin typeface="Tenorite"/>
                <a:ea typeface="+mn-ea"/>
                <a:cs typeface="+mn-cs"/>
              </a:rPr>
              <a:t>)</a:t>
            </a:r>
          </a:p>
          <a:p>
            <a:pPr marL="1143000" lvl="2" indent="-342900">
              <a:buFont typeface="Arial" panose="020B0604020202020204" pitchFamily="34" charset="0"/>
              <a:buChar char="•"/>
            </a:pPr>
            <a:r>
              <a:rPr kumimoji="0" lang="en-US" sz="2400" b="1" i="0" u="none" strike="noStrike" kern="1200" cap="none" spc="0" normalizeH="0" baseline="0" noProof="0">
                <a:ln>
                  <a:noFill/>
                </a:ln>
                <a:solidFill>
                  <a:srgbClr val="FF0000"/>
                </a:solidFill>
                <a:effectLst/>
                <a:uLnTx/>
                <a:uFillTx/>
                <a:latin typeface="Tenorite"/>
                <a:ea typeface="+mn-ea"/>
                <a:cs typeface="+mn-cs"/>
              </a:rPr>
              <a:t>ACTION</a:t>
            </a:r>
            <a:r>
              <a:rPr kumimoji="0" lang="en-US" sz="2400" b="0" i="0" u="none" strike="noStrike" kern="1200" cap="none" spc="0" normalizeH="0" baseline="0" noProof="0">
                <a:ln>
                  <a:noFill/>
                </a:ln>
                <a:solidFill>
                  <a:srgbClr val="E7E6E6">
                    <a:lumMod val="25000"/>
                  </a:srgbClr>
                </a:solidFill>
                <a:effectLst/>
                <a:uLnTx/>
                <a:uFillTx/>
                <a:latin typeface="Tenorite"/>
                <a:ea typeface="+mn-ea"/>
                <a:cs typeface="+mn-cs"/>
              </a:rPr>
              <a:t> (i.e.- </a:t>
            </a:r>
            <a:r>
              <a:rPr kumimoji="0" lang="en-US" sz="2400" b="0" i="0" u="none" strike="noStrike" kern="1200" cap="none" spc="0" normalizeH="0" baseline="0" noProof="0">
                <a:ln>
                  <a:noFill/>
                </a:ln>
                <a:solidFill>
                  <a:srgbClr val="FF0000"/>
                </a:solidFill>
                <a:effectLst/>
                <a:uLnTx/>
                <a:uFillTx/>
                <a:latin typeface="Tenorite"/>
                <a:ea typeface="+mn-ea"/>
                <a:cs typeface="+mn-cs"/>
              </a:rPr>
              <a:t>GO Team </a:t>
            </a:r>
            <a:r>
              <a:rPr kumimoji="0" lang="en-US" sz="2400" b="1" i="0" u="none" strike="noStrike" kern="1200" cap="none" spc="0" normalizeH="0" baseline="0" noProof="0">
                <a:ln>
                  <a:noFill/>
                </a:ln>
                <a:solidFill>
                  <a:srgbClr val="FF0000"/>
                </a:solidFill>
                <a:effectLst/>
                <a:uLnTx/>
                <a:uFillTx/>
                <a:latin typeface="Tenorite"/>
                <a:ea typeface="+mn-ea"/>
                <a:cs typeface="+mn-cs"/>
              </a:rPr>
              <a:t>votes</a:t>
            </a:r>
            <a:r>
              <a:rPr kumimoji="0" lang="en-US" sz="2400" b="0" i="0" u="none" strike="noStrike" kern="1200" cap="none" spc="0" normalizeH="0" baseline="0" noProof="0">
                <a:ln>
                  <a:noFill/>
                </a:ln>
                <a:solidFill>
                  <a:srgbClr val="E7E6E6">
                    <a:lumMod val="25000"/>
                  </a:srgbClr>
                </a:solidFill>
                <a:effectLst/>
                <a:uLnTx/>
                <a:uFillTx/>
                <a:latin typeface="Tenorite"/>
                <a:ea typeface="+mn-ea"/>
                <a:cs typeface="+mn-cs"/>
              </a:rPr>
              <a:t>) on final budget recommendation </a:t>
            </a:r>
            <a:r>
              <a:rPr kumimoji="0" lang="en-US" sz="2400" b="1" i="0" u="none" strike="noStrike" kern="1200" cap="none" spc="0" normalizeH="0" baseline="0" noProof="0">
                <a:ln>
                  <a:noFill/>
                </a:ln>
                <a:solidFill>
                  <a:srgbClr val="E7E6E6">
                    <a:lumMod val="25000"/>
                  </a:srgbClr>
                </a:solidFill>
                <a:effectLst/>
                <a:uLnTx/>
                <a:uFillTx/>
                <a:latin typeface="Tenorite"/>
                <a:ea typeface="+mn-ea"/>
                <a:cs typeface="+mn-cs"/>
              </a:rPr>
              <a:t>before</a:t>
            </a:r>
            <a:r>
              <a:rPr kumimoji="0" lang="en-US" sz="2400" b="0" i="0" u="none" strike="noStrike" kern="1200" cap="none" spc="0" normalizeH="0" baseline="0" noProof="0">
                <a:ln>
                  <a:noFill/>
                </a:ln>
                <a:solidFill>
                  <a:srgbClr val="E7E6E6">
                    <a:lumMod val="25000"/>
                  </a:srgbClr>
                </a:solidFill>
                <a:effectLst/>
                <a:uLnTx/>
                <a:uFillTx/>
                <a:latin typeface="Tenorite"/>
                <a:ea typeface="+mn-ea"/>
                <a:cs typeface="+mn-cs"/>
              </a:rPr>
              <a:t> March 14</a:t>
            </a:r>
          </a:p>
          <a:p>
            <a:pPr marL="1143000" lvl="2" indent="-342900">
              <a:buFont typeface="Arial" panose="020B0604020202020204" pitchFamily="34" charset="0"/>
              <a:buChar char="•"/>
            </a:pPr>
            <a:endParaRPr kumimoji="0" lang="en-US" sz="1850" b="0" i="0" u="none" strike="noStrike" kern="1200" cap="none" spc="0" normalizeH="0" baseline="0" noProof="0">
              <a:ln>
                <a:noFill/>
              </a:ln>
              <a:solidFill>
                <a:srgbClr val="E7E6E6">
                  <a:lumMod val="25000"/>
                </a:srgbClr>
              </a:solidFill>
              <a:effectLst/>
              <a:uLnTx/>
              <a:uFillTx/>
              <a:latin typeface="Tenorite"/>
              <a:ea typeface="+mn-ea"/>
              <a:cs typeface="+mn-cs"/>
            </a:endParaRPr>
          </a:p>
          <a:p>
            <a:pPr marL="0" marR="0" lvl="0" indent="0" algn="l" defTabSz="685800" rtl="0" eaLnBrk="1" fontAlgn="auto" latinLnBrk="0" hangingPunct="1">
              <a:lnSpc>
                <a:spcPct val="150000"/>
              </a:lnSpc>
              <a:spcBef>
                <a:spcPts val="750"/>
              </a:spcBef>
              <a:spcAft>
                <a:spcPts val="0"/>
              </a:spcAft>
              <a:buClrTx/>
              <a:buSzTx/>
              <a:buFont typeface="Arial" panose="020B0604020202020204" pitchFamily="34" charset="0"/>
              <a:buNone/>
              <a:tabLst/>
              <a:defRPr/>
            </a:pPr>
            <a:endParaRPr kumimoji="0" lang="en-US" sz="1500" b="0" i="0" u="none" strike="noStrike" kern="1200" cap="none" spc="0" normalizeH="0" baseline="0" noProof="0">
              <a:ln>
                <a:noFill/>
              </a:ln>
              <a:solidFill>
                <a:sysClr val="window" lastClr="FFFFFF"/>
              </a:solidFill>
              <a:effectLst/>
              <a:uLnTx/>
              <a:uFillTx/>
              <a:latin typeface="Tenorite"/>
              <a:ea typeface="+mn-ea"/>
              <a:cs typeface="+mn-cs"/>
            </a:endParaRPr>
          </a:p>
        </p:txBody>
      </p:sp>
    </p:spTree>
    <p:extLst>
      <p:ext uri="{BB962C8B-B14F-4D97-AF65-F5344CB8AC3E}">
        <p14:creationId xmlns:p14="http://schemas.microsoft.com/office/powerpoint/2010/main" val="11799054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392C3AB-2B64-A3F5-B491-8C0088FBA8D0}"/>
              </a:ext>
            </a:extLst>
          </p:cNvPr>
          <p:cNvSpPr>
            <a:spLocks noGrp="1"/>
          </p:cNvSpPr>
          <p:nvPr>
            <p:ph type="title"/>
          </p:nvPr>
        </p:nvSpPr>
        <p:spPr>
          <a:xfrm>
            <a:off x="314753" y="696669"/>
            <a:ext cx="7370261" cy="809441"/>
          </a:xfrm>
        </p:spPr>
        <p:txBody>
          <a:bodyPr vert="horz" lIns="91440" tIns="45720" rIns="91440" bIns="45720" rtlCol="0" anchor="b">
            <a:normAutofit/>
          </a:bodyPr>
          <a:lstStyle/>
          <a:p>
            <a:r>
              <a:rPr lang="en-US" sz="4400" b="1" kern="1200" cap="all" spc="150" baseline="0" dirty="0">
                <a:solidFill>
                  <a:schemeClr val="accent2"/>
                </a:solidFill>
                <a:latin typeface="+mj-lt"/>
                <a:ea typeface="+mj-ea"/>
                <a:cs typeface="+mj-cs"/>
              </a:rPr>
              <a:t>declare by February 28!</a:t>
            </a:r>
          </a:p>
        </p:txBody>
      </p:sp>
      <p:pic>
        <p:nvPicPr>
          <p:cNvPr id="11" name="Picture 10" descr="A black screen with a white circle with blue and orange text&#10;&#10;Description automatically generated">
            <a:extLst>
              <a:ext uri="{FF2B5EF4-FFF2-40B4-BE49-F238E27FC236}">
                <a16:creationId xmlns:a16="http://schemas.microsoft.com/office/drawing/2014/main" id="{A69E9CDB-8BFA-D354-CDA7-9656637B36A3}"/>
              </a:ext>
            </a:extLst>
          </p:cNvPr>
          <p:cNvPicPr>
            <a:picLocks noChangeAspect="1"/>
          </p:cNvPicPr>
          <p:nvPr/>
        </p:nvPicPr>
        <p:blipFill>
          <a:blip r:embed="rId2"/>
          <a:srcRect l="3558" r="2778" b="-4"/>
          <a:stretch/>
        </p:blipFill>
        <p:spPr>
          <a:xfrm>
            <a:off x="8087704" y="2282323"/>
            <a:ext cx="2147978" cy="2293353"/>
          </a:xfrm>
          <a:prstGeom prst="rect">
            <a:avLst/>
          </a:prstGeom>
          <a:noFill/>
        </p:spPr>
      </p:pic>
      <p:sp>
        <p:nvSpPr>
          <p:cNvPr id="13" name="TextBox 12">
            <a:extLst>
              <a:ext uri="{FF2B5EF4-FFF2-40B4-BE49-F238E27FC236}">
                <a16:creationId xmlns:a16="http://schemas.microsoft.com/office/drawing/2014/main" id="{569EA592-41D6-D1B0-AEA1-B7BF06846FF3}"/>
              </a:ext>
            </a:extLst>
          </p:cNvPr>
          <p:cNvSpPr txBox="1"/>
          <p:nvPr/>
        </p:nvSpPr>
        <p:spPr>
          <a:xfrm>
            <a:off x="0" y="5441095"/>
            <a:ext cx="12192001" cy="595811"/>
          </a:xfrm>
          <a:prstGeom prst="rect">
            <a:avLst/>
          </a:prstGeom>
        </p:spPr>
        <p:txBody>
          <a:bodyPr vert="horz" lIns="91440" tIns="45720" rIns="91440" bIns="45720" rtlCol="0" anchor="t">
            <a:noAutofit/>
          </a:bodyPr>
          <a:lstStyle/>
          <a:p>
            <a:pPr algn="ctr">
              <a:lnSpc>
                <a:spcPct val="90000"/>
              </a:lnSpc>
              <a:spcBef>
                <a:spcPts val="1000"/>
              </a:spcBef>
            </a:pPr>
            <a:r>
              <a:rPr lang="en-US" sz="3600" b="1" kern="1200" spc="50" baseline="0" dirty="0">
                <a:solidFill>
                  <a:schemeClr val="accent5"/>
                </a:solidFill>
                <a:latin typeface="+mj-lt"/>
                <a:ea typeface="+mj-ea"/>
                <a:cs typeface="+mj-cs"/>
                <a:hlinkClick r:id="rId3">
                  <a:extLst>
                    <a:ext uri="{A12FA001-AC4F-418D-AE19-62706E023703}">
                      <ahyp:hlinkClr xmlns:ahyp="http://schemas.microsoft.com/office/drawing/2018/hyperlinkcolor" val="tx"/>
                    </a:ext>
                  </a:extLst>
                </a:hlinkClick>
              </a:rPr>
              <a:t>tinyAPS.com/?2025GOTeamDeclaration</a:t>
            </a:r>
            <a:endParaRPr lang="en-US" sz="3600" b="1" kern="1200" spc="50" baseline="0" dirty="0">
              <a:solidFill>
                <a:schemeClr val="accent5"/>
              </a:solidFill>
              <a:latin typeface="+mj-lt"/>
              <a:ea typeface="+mj-ea"/>
              <a:cs typeface="+mj-cs"/>
            </a:endParaRPr>
          </a:p>
        </p:txBody>
      </p:sp>
      <p:pic>
        <p:nvPicPr>
          <p:cNvPr id="7" name="Content Placeholder 6" descr="A group of children smiling&#10;&#10;Description automatically generated">
            <a:extLst>
              <a:ext uri="{FF2B5EF4-FFF2-40B4-BE49-F238E27FC236}">
                <a16:creationId xmlns:a16="http://schemas.microsoft.com/office/drawing/2014/main" id="{885DC490-75A1-8EE1-7324-E141BBFB4C92}"/>
              </a:ext>
            </a:extLst>
          </p:cNvPr>
          <p:cNvPicPr>
            <a:picLocks noGrp="1" noChangeAspect="1"/>
          </p:cNvPicPr>
          <p:nvPr>
            <p:ph sz="half" idx="14"/>
          </p:nvPr>
        </p:nvPicPr>
        <p:blipFill>
          <a:blip r:embed="rId4"/>
          <a:srcRect r="1" b="2133"/>
          <a:stretch/>
        </p:blipFill>
        <p:spPr>
          <a:xfrm>
            <a:off x="971991" y="1822038"/>
            <a:ext cx="5838113" cy="3213923"/>
          </a:xfrm>
          <a:noFill/>
        </p:spPr>
      </p:pic>
      <p:sp>
        <p:nvSpPr>
          <p:cNvPr id="5" name="Slide Number Placeholder 4">
            <a:extLst>
              <a:ext uri="{FF2B5EF4-FFF2-40B4-BE49-F238E27FC236}">
                <a16:creationId xmlns:a16="http://schemas.microsoft.com/office/drawing/2014/main" id="{64A4DDB0-8848-E5D5-BF96-BC814F720868}"/>
              </a:ext>
            </a:extLst>
          </p:cNvPr>
          <p:cNvSpPr>
            <a:spLocks noGrp="1"/>
          </p:cNvSpPr>
          <p:nvPr>
            <p:ph type="sldNum" sz="quarter" idx="13"/>
          </p:nvPr>
        </p:nvSpPr>
        <p:spPr>
          <a:xfrm>
            <a:off x="11135085" y="6356349"/>
            <a:ext cx="987552" cy="365125"/>
          </a:xfrm>
        </p:spPr>
        <p:txBody>
          <a:bodyPr vert="horz" lIns="91440" tIns="45720" rIns="91440" bIns="45720" rtlCol="0" anchor="ctr">
            <a:normAutofit/>
          </a:bodyPr>
          <a:lstStyle/>
          <a:p>
            <a:pPr>
              <a:spcAft>
                <a:spcPts val="600"/>
              </a:spcAft>
            </a:pPr>
            <a:fld id="{B5CEABB6-07DC-46E8-9B57-56EC44A396E5}" type="slidenum">
              <a:rPr lang="en-US" smtClean="0"/>
              <a:pPr>
                <a:spcAft>
                  <a:spcPts val="600"/>
                </a:spcAft>
              </a:pPr>
              <a:t>54</a:t>
            </a:fld>
            <a:endParaRPr lang="en-US"/>
          </a:p>
        </p:txBody>
      </p:sp>
    </p:spTree>
    <p:extLst>
      <p:ext uri="{BB962C8B-B14F-4D97-AF65-F5344CB8AC3E}">
        <p14:creationId xmlns:p14="http://schemas.microsoft.com/office/powerpoint/2010/main" val="25175599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93DCD-0AD8-C093-E159-A4684253C5CD}"/>
              </a:ext>
            </a:extLst>
          </p:cNvPr>
          <p:cNvSpPr>
            <a:spLocks noGrp="1"/>
          </p:cNvSpPr>
          <p:nvPr>
            <p:ph type="ctrTitle" idx="4294967295"/>
          </p:nvPr>
        </p:nvSpPr>
        <p:spPr>
          <a:xfrm>
            <a:off x="7250113" y="3567065"/>
            <a:ext cx="4941887" cy="3200400"/>
          </a:xfrm>
        </p:spPr>
        <p:txBody>
          <a:bodyPr/>
          <a:lstStyle/>
          <a:p>
            <a:pPr algn="ctr"/>
            <a:r>
              <a:rPr lang="en-US" sz="8000" b="1" dirty="0"/>
              <a:t>Thank you!</a:t>
            </a:r>
          </a:p>
        </p:txBody>
      </p:sp>
      <p:pic>
        <p:nvPicPr>
          <p:cNvPr id="4" name="Picture 3" descr="A child holding a sign&#10;&#10;AI-generated content may be incorrect.">
            <a:extLst>
              <a:ext uri="{FF2B5EF4-FFF2-40B4-BE49-F238E27FC236}">
                <a16:creationId xmlns:a16="http://schemas.microsoft.com/office/drawing/2014/main" id="{5F516511-DF63-27DB-7C25-38D1750F83B7}"/>
              </a:ext>
            </a:extLst>
          </p:cNvPr>
          <p:cNvPicPr>
            <a:picLocks noChangeAspect="1"/>
          </p:cNvPicPr>
          <p:nvPr/>
        </p:nvPicPr>
        <p:blipFill>
          <a:blip r:embed="rId2"/>
          <a:stretch>
            <a:fillRect/>
          </a:stretch>
        </p:blipFill>
        <p:spPr>
          <a:xfrm>
            <a:off x="0" y="0"/>
            <a:ext cx="2776396" cy="2082297"/>
          </a:xfrm>
          <a:prstGeom prst="rect">
            <a:avLst/>
          </a:prstGeom>
        </p:spPr>
      </p:pic>
      <p:pic>
        <p:nvPicPr>
          <p:cNvPr id="6" name="Picture 5" descr="A child and child holding up art&#10;&#10;AI-generated content may be incorrect.">
            <a:extLst>
              <a:ext uri="{FF2B5EF4-FFF2-40B4-BE49-F238E27FC236}">
                <a16:creationId xmlns:a16="http://schemas.microsoft.com/office/drawing/2014/main" id="{75CFF882-12CE-0DED-0E7B-29A39F9AC75A}"/>
              </a:ext>
            </a:extLst>
          </p:cNvPr>
          <p:cNvPicPr>
            <a:picLocks noChangeAspect="1"/>
          </p:cNvPicPr>
          <p:nvPr/>
        </p:nvPicPr>
        <p:blipFill>
          <a:blip r:embed="rId3"/>
          <a:stretch>
            <a:fillRect/>
          </a:stretch>
        </p:blipFill>
        <p:spPr>
          <a:xfrm>
            <a:off x="9415604" y="-1"/>
            <a:ext cx="2776396" cy="2082297"/>
          </a:xfrm>
          <a:prstGeom prst="rect">
            <a:avLst/>
          </a:prstGeom>
        </p:spPr>
      </p:pic>
      <p:sp>
        <p:nvSpPr>
          <p:cNvPr id="7" name="TextBox 6">
            <a:extLst>
              <a:ext uri="{FF2B5EF4-FFF2-40B4-BE49-F238E27FC236}">
                <a16:creationId xmlns:a16="http://schemas.microsoft.com/office/drawing/2014/main" id="{5E5F20F8-2C1F-D0A1-6171-F3796C976B10}"/>
              </a:ext>
            </a:extLst>
          </p:cNvPr>
          <p:cNvSpPr txBox="1"/>
          <p:nvPr/>
        </p:nvSpPr>
        <p:spPr>
          <a:xfrm>
            <a:off x="2776396" y="90535"/>
            <a:ext cx="6666368" cy="923330"/>
          </a:xfrm>
          <a:prstGeom prst="rect">
            <a:avLst/>
          </a:prstGeom>
          <a:noFill/>
        </p:spPr>
        <p:txBody>
          <a:bodyPr wrap="square" rtlCol="0">
            <a:spAutoFit/>
          </a:bodyPr>
          <a:lstStyle/>
          <a:p>
            <a:pPr algn="ctr"/>
            <a:r>
              <a:rPr lang="en-US" b="1" dirty="0"/>
              <a:t>Cocoa and Canvas was a huge Success! The families enjoyed spending quality time with their scholars. </a:t>
            </a:r>
          </a:p>
          <a:p>
            <a:pPr algn="ctr"/>
            <a:r>
              <a:rPr lang="en-US" b="1" dirty="0"/>
              <a:t>107 in Attendance </a:t>
            </a:r>
          </a:p>
        </p:txBody>
      </p:sp>
      <p:sp>
        <p:nvSpPr>
          <p:cNvPr id="9" name="TextBox 8">
            <a:extLst>
              <a:ext uri="{FF2B5EF4-FFF2-40B4-BE49-F238E27FC236}">
                <a16:creationId xmlns:a16="http://schemas.microsoft.com/office/drawing/2014/main" id="{76FFEC74-4D85-146B-9069-7501FD6765D5}"/>
              </a:ext>
            </a:extLst>
          </p:cNvPr>
          <p:cNvSpPr txBox="1"/>
          <p:nvPr/>
        </p:nvSpPr>
        <p:spPr>
          <a:xfrm>
            <a:off x="3252646" y="1775525"/>
            <a:ext cx="5875699" cy="1477328"/>
          </a:xfrm>
          <a:prstGeom prst="rect">
            <a:avLst/>
          </a:prstGeom>
          <a:noFill/>
        </p:spPr>
        <p:txBody>
          <a:bodyPr wrap="square" rtlCol="0">
            <a:spAutoFit/>
          </a:bodyPr>
          <a:lstStyle/>
          <a:p>
            <a:r>
              <a:rPr lang="en-US" b="1" dirty="0" err="1"/>
              <a:t>AttenDANCE</a:t>
            </a:r>
            <a:r>
              <a:rPr lang="en-US" b="1" dirty="0"/>
              <a:t> Parties have been EPIC – Special Thanks to Norfolk Southern for their continuous Support.  </a:t>
            </a:r>
          </a:p>
          <a:p>
            <a:endParaRPr lang="en-US" b="1" dirty="0"/>
          </a:p>
          <a:p>
            <a:r>
              <a:rPr lang="en-US" b="1" dirty="0"/>
              <a:t>Week 1: 212 Students </a:t>
            </a:r>
          </a:p>
          <a:p>
            <a:r>
              <a:rPr lang="en-US" b="1" dirty="0"/>
              <a:t>Week 2: 224 Students </a:t>
            </a:r>
          </a:p>
        </p:txBody>
      </p:sp>
      <p:sp>
        <p:nvSpPr>
          <p:cNvPr id="10" name="TextBox 9">
            <a:extLst>
              <a:ext uri="{FF2B5EF4-FFF2-40B4-BE49-F238E27FC236}">
                <a16:creationId xmlns:a16="http://schemas.microsoft.com/office/drawing/2014/main" id="{13763A1D-085A-1555-5D6D-A786742E3975}"/>
              </a:ext>
            </a:extLst>
          </p:cNvPr>
          <p:cNvSpPr txBox="1"/>
          <p:nvPr/>
        </p:nvSpPr>
        <p:spPr>
          <a:xfrm>
            <a:off x="361950" y="3368182"/>
            <a:ext cx="6230938" cy="646331"/>
          </a:xfrm>
          <a:prstGeom prst="rect">
            <a:avLst/>
          </a:prstGeom>
          <a:noFill/>
        </p:spPr>
        <p:txBody>
          <a:bodyPr wrap="square" rtlCol="0">
            <a:spAutoFit/>
          </a:bodyPr>
          <a:lstStyle/>
          <a:p>
            <a:r>
              <a:rPr lang="en-US" dirty="0"/>
              <a:t>Dunbar Elementary School has School and District SCIENCE FAIR WINNERS</a:t>
            </a:r>
          </a:p>
        </p:txBody>
      </p:sp>
      <p:pic>
        <p:nvPicPr>
          <p:cNvPr id="12" name="Picture 11" descr="A collage of students in a classroom&#10;&#10;AI-generated content may be incorrect.">
            <a:extLst>
              <a:ext uri="{FF2B5EF4-FFF2-40B4-BE49-F238E27FC236}">
                <a16:creationId xmlns:a16="http://schemas.microsoft.com/office/drawing/2014/main" id="{0E356946-25F5-3EA9-2C61-5BFAEFFC5C8B}"/>
              </a:ext>
            </a:extLst>
          </p:cNvPr>
          <p:cNvPicPr>
            <a:picLocks noChangeAspect="1"/>
          </p:cNvPicPr>
          <p:nvPr/>
        </p:nvPicPr>
        <p:blipFill>
          <a:blip r:embed="rId4"/>
          <a:stretch>
            <a:fillRect/>
          </a:stretch>
        </p:blipFill>
        <p:spPr>
          <a:xfrm>
            <a:off x="2154238" y="3905382"/>
            <a:ext cx="4438650" cy="2790031"/>
          </a:xfrm>
          <a:prstGeom prst="rect">
            <a:avLst/>
          </a:prstGeom>
        </p:spPr>
      </p:pic>
    </p:spTree>
    <p:extLst>
      <p:ext uri="{BB962C8B-B14F-4D97-AF65-F5344CB8AC3E}">
        <p14:creationId xmlns:p14="http://schemas.microsoft.com/office/powerpoint/2010/main" val="20929051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A0C1E-7CAE-D2A8-6DFA-DA16B6DAD318}"/>
              </a:ext>
            </a:extLst>
          </p:cNvPr>
          <p:cNvSpPr>
            <a:spLocks noGrp="1"/>
          </p:cNvSpPr>
          <p:nvPr>
            <p:ph type="title"/>
          </p:nvPr>
        </p:nvSpPr>
        <p:spPr>
          <a:xfrm>
            <a:off x="2757216" y="2509387"/>
            <a:ext cx="6400800" cy="1828800"/>
          </a:xfrm>
        </p:spPr>
        <p:txBody>
          <a:bodyPr/>
          <a:lstStyle/>
          <a:p>
            <a:pPr algn="ctr"/>
            <a:r>
              <a:rPr lang="en-US"/>
              <a:t>Will be updated As soon as possible</a:t>
            </a:r>
          </a:p>
        </p:txBody>
      </p:sp>
      <p:sp>
        <p:nvSpPr>
          <p:cNvPr id="5" name="Slide Number Placeholder 4">
            <a:extLst>
              <a:ext uri="{FF2B5EF4-FFF2-40B4-BE49-F238E27FC236}">
                <a16:creationId xmlns:a16="http://schemas.microsoft.com/office/drawing/2014/main" id="{27005B9E-E831-BFCB-D907-9764A1C9E43F}"/>
              </a:ext>
            </a:extLst>
          </p:cNvPr>
          <p:cNvSpPr>
            <a:spLocks noGrp="1"/>
          </p:cNvSpPr>
          <p:nvPr>
            <p:ph type="sldNum" sz="quarter" idx="11"/>
          </p:nvPr>
        </p:nvSpPr>
        <p:spPr/>
        <p:txBody>
          <a:bodyPr/>
          <a:lstStyle/>
          <a:p>
            <a:fld id="{B5CEABB6-07DC-46E8-9B57-56EC44A396E5}" type="slidenum">
              <a:rPr lang="en-US" smtClean="0"/>
              <a:pPr/>
              <a:t>56</a:t>
            </a:fld>
            <a:endParaRPr lang="en-US"/>
          </a:p>
        </p:txBody>
      </p:sp>
    </p:spTree>
    <p:extLst>
      <p:ext uri="{BB962C8B-B14F-4D97-AF65-F5344CB8AC3E}">
        <p14:creationId xmlns:p14="http://schemas.microsoft.com/office/powerpoint/2010/main" val="242149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8B3CC-75BE-F7A2-AA06-97E71E1B8859}"/>
            </a:ext>
          </a:extLst>
        </p:cNvPr>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698D33C-6FA8-9869-7CF2-A435F2AFD60A}"/>
              </a:ext>
            </a:extLst>
          </p:cNvPr>
          <p:cNvSpPr>
            <a:spLocks noGrp="1"/>
          </p:cNvSpPr>
          <p:nvPr>
            <p:ph type="sldNum" sz="quarter" idx="12"/>
          </p:nvPr>
        </p:nvSpPr>
        <p:spPr>
          <a:xfrm>
            <a:off x="10373350" y="6356349"/>
            <a:ext cx="987552" cy="365125"/>
          </a:xfrm>
        </p:spPr>
        <p:txBody>
          <a:bodyPr/>
          <a:lstStyle/>
          <a:p>
            <a:fld id="{A49DFD55-3C28-40EF-9E31-A92D2E4017FF}" type="slidenum">
              <a:rPr lang="en-US" smtClean="0"/>
              <a:pPr/>
              <a:t>6</a:t>
            </a:fld>
            <a:endParaRPr lang="en-US"/>
          </a:p>
        </p:txBody>
      </p:sp>
      <p:sp>
        <p:nvSpPr>
          <p:cNvPr id="3" name="Title 2">
            <a:extLst>
              <a:ext uri="{FF2B5EF4-FFF2-40B4-BE49-F238E27FC236}">
                <a16:creationId xmlns:a16="http://schemas.microsoft.com/office/drawing/2014/main" id="{004B4389-30CA-B834-8B69-555A672E2639}"/>
              </a:ext>
            </a:extLst>
          </p:cNvPr>
          <p:cNvSpPr>
            <a:spLocks noGrp="1"/>
          </p:cNvSpPr>
          <p:nvPr>
            <p:ph type="title"/>
          </p:nvPr>
        </p:nvSpPr>
        <p:spPr/>
        <p:txBody>
          <a:bodyPr>
            <a:normAutofit/>
          </a:bodyPr>
          <a:lstStyle/>
          <a:p>
            <a:r>
              <a:rPr lang="en-US" sz="4400" b="1">
                <a:latin typeface="Trebuchet MS"/>
              </a:rPr>
              <a:t>Overview of FY26 GO Team Budget Process</a:t>
            </a:r>
            <a:endParaRPr lang="en-US" sz="4400"/>
          </a:p>
        </p:txBody>
      </p:sp>
      <p:graphicFrame>
        <p:nvGraphicFramePr>
          <p:cNvPr id="7" name="Diagram 6">
            <a:extLst>
              <a:ext uri="{FF2B5EF4-FFF2-40B4-BE49-F238E27FC236}">
                <a16:creationId xmlns:a16="http://schemas.microsoft.com/office/drawing/2014/main" id="{E7C28BAA-06D8-999E-8C82-D5D8046D0080}"/>
              </a:ext>
            </a:extLst>
          </p:cNvPr>
          <p:cNvGraphicFramePr/>
          <p:nvPr>
            <p:extLst>
              <p:ext uri="{D42A27DB-BD31-4B8C-83A1-F6EECF244321}">
                <p14:modId xmlns:p14="http://schemas.microsoft.com/office/powerpoint/2010/main" val="1078681282"/>
              </p:ext>
            </p:extLst>
          </p:nvPr>
        </p:nvGraphicFramePr>
        <p:xfrm>
          <a:off x="437231" y="1774677"/>
          <a:ext cx="11145170" cy="3996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3679CDDE-F1B8-4C49-0834-F31E3A193BA1}"/>
              </a:ext>
            </a:extLst>
          </p:cNvPr>
          <p:cNvSpPr/>
          <p:nvPr/>
        </p:nvSpPr>
        <p:spPr>
          <a:xfrm>
            <a:off x="3034703" y="5637286"/>
            <a:ext cx="6122594" cy="584775"/>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GO Teams are encouraged to have ongoing conversations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FF0000"/>
                </a:solidFill>
                <a:latin typeface="Calibri"/>
              </a:rPr>
              <a:t>*</a:t>
            </a:r>
            <a:r>
              <a:rPr lang="en-US" sz="1400">
                <a:solidFill>
                  <a:prstClr val="black"/>
                </a:solidFill>
                <a:latin typeface="Calibri"/>
              </a:rPr>
              <a:t> GO Teams will need to take</a:t>
            </a:r>
            <a:r>
              <a:rPr lang="en-US" sz="1400" b="1">
                <a:solidFill>
                  <a:prstClr val="black"/>
                </a:solidFill>
                <a:latin typeface="Calibri"/>
              </a:rPr>
              <a:t> </a:t>
            </a:r>
            <a:r>
              <a:rPr lang="en-US" sz="1400" b="1">
                <a:solidFill>
                  <a:srgbClr val="FF0000"/>
                </a:solidFill>
                <a:latin typeface="Calibri"/>
              </a:rPr>
              <a:t>ACTION</a:t>
            </a:r>
            <a:r>
              <a:rPr lang="en-US" sz="1400">
                <a:solidFill>
                  <a:prstClr val="black"/>
                </a:solidFill>
                <a:latin typeface="Calibri"/>
              </a:rPr>
              <a:t> on the budget at these meetings.</a:t>
            </a:r>
            <a:endParaRPr kumimoji="0" lang="en-US" sz="140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996317EC-B557-63BA-070E-43035468E563}"/>
              </a:ext>
            </a:extLst>
          </p:cNvPr>
          <p:cNvPicPr>
            <a:picLocks noChangeAspect="1"/>
          </p:cNvPicPr>
          <p:nvPr/>
        </p:nvPicPr>
        <p:blipFill>
          <a:blip r:embed="rId8"/>
          <a:stretch>
            <a:fillRect/>
          </a:stretch>
        </p:blipFill>
        <p:spPr>
          <a:xfrm>
            <a:off x="9643141" y="3972782"/>
            <a:ext cx="1710659" cy="2091180"/>
          </a:xfrm>
          <a:prstGeom prst="rect">
            <a:avLst/>
          </a:prstGeom>
        </p:spPr>
      </p:pic>
      <p:pic>
        <p:nvPicPr>
          <p:cNvPr id="58" name="Picture 4" descr="Image result for you are here">
            <a:extLst>
              <a:ext uri="{FF2B5EF4-FFF2-40B4-BE49-F238E27FC236}">
                <a16:creationId xmlns:a16="http://schemas.microsoft.com/office/drawing/2014/main" id="{7C54AD08-3104-4597-5D52-3BA572070ED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37182" y="1780296"/>
            <a:ext cx="745775" cy="1060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904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D3959-719B-D5F4-3B2E-A3769C914A63}"/>
            </a:ext>
          </a:extLst>
        </p:cNvPr>
        <p:cNvGrpSpPr/>
        <p:nvPr/>
      </p:nvGrpSpPr>
      <p:grpSpPr>
        <a:xfrm>
          <a:off x="0" y="0"/>
          <a:ext cx="0" cy="0"/>
          <a:chOff x="0" y="0"/>
          <a:chExt cx="0" cy="0"/>
        </a:xfrm>
      </p:grpSpPr>
      <p:sp>
        <p:nvSpPr>
          <p:cNvPr id="68" name="Slide Number Placeholder 67">
            <a:extLst>
              <a:ext uri="{FF2B5EF4-FFF2-40B4-BE49-F238E27FC236}">
                <a16:creationId xmlns:a16="http://schemas.microsoft.com/office/drawing/2014/main" id="{86C756F1-0C6C-3B24-193F-860951FB2328}"/>
              </a:ext>
            </a:extLst>
          </p:cNvPr>
          <p:cNvSpPr>
            <a:spLocks noGrp="1"/>
          </p:cNvSpPr>
          <p:nvPr>
            <p:ph type="sldNum" sz="quarter" idx="13"/>
          </p:nvPr>
        </p:nvSpPr>
        <p:spPr>
          <a:xfrm>
            <a:off x="10373350" y="6356349"/>
            <a:ext cx="987552" cy="365125"/>
          </a:xfrm>
        </p:spPr>
        <p:txBody>
          <a:bodyPr/>
          <a:lstStyle/>
          <a:p>
            <a:fld id="{A49DFD55-3C28-40EF-9E31-A92D2E4017FF}" type="slidenum">
              <a:rPr lang="en-US" smtClean="0"/>
              <a:pPr/>
              <a:t>7</a:t>
            </a:fld>
            <a:endParaRPr lang="en-US"/>
          </a:p>
        </p:txBody>
      </p:sp>
      <p:sp>
        <p:nvSpPr>
          <p:cNvPr id="4" name="Title 3">
            <a:extLst>
              <a:ext uri="{FF2B5EF4-FFF2-40B4-BE49-F238E27FC236}">
                <a16:creationId xmlns:a16="http://schemas.microsoft.com/office/drawing/2014/main" id="{8426DA63-2FA0-FAB5-DA73-542E69C691E3}"/>
              </a:ext>
            </a:extLst>
          </p:cNvPr>
          <p:cNvSpPr>
            <a:spLocks noGrp="1"/>
          </p:cNvSpPr>
          <p:nvPr>
            <p:ph type="title"/>
          </p:nvPr>
        </p:nvSpPr>
        <p:spPr>
          <a:xfrm>
            <a:off x="117342" y="190939"/>
            <a:ext cx="7408065" cy="617945"/>
          </a:xfrm>
        </p:spPr>
        <p:txBody>
          <a:bodyPr>
            <a:normAutofit/>
          </a:bodyPr>
          <a:lstStyle/>
          <a:p>
            <a:r>
              <a:rPr lang="en-US" sz="3600" b="1" u="sng"/>
              <a:t>Budget Feedback Meeting</a:t>
            </a:r>
          </a:p>
        </p:txBody>
      </p:sp>
      <p:sp>
        <p:nvSpPr>
          <p:cNvPr id="17" name="Shape 100">
            <a:extLst>
              <a:ext uri="{FF2B5EF4-FFF2-40B4-BE49-F238E27FC236}">
                <a16:creationId xmlns:a16="http://schemas.microsoft.com/office/drawing/2014/main" id="{7A3A5B89-DF9B-1031-3404-04FB4C78C249}"/>
              </a:ext>
            </a:extLst>
          </p:cNvPr>
          <p:cNvSpPr txBox="1">
            <a:spLocks/>
          </p:cNvSpPr>
          <p:nvPr/>
        </p:nvSpPr>
        <p:spPr>
          <a:xfrm>
            <a:off x="1029357" y="903477"/>
            <a:ext cx="9343993" cy="5954523"/>
          </a:xfrm>
          <a:prstGeom prst="rect">
            <a:avLst/>
          </a:prstGeom>
          <a:noFill/>
          <a:ln>
            <a:noFill/>
          </a:ln>
        </p:spPr>
        <p:txBody>
          <a:bodyPr vert="horz" lIns="91425" tIns="45700" rIns="91425" bIns="4570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lang="en-US" sz="1800" b="1" kern="1200" spc="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406400" indent="-342900">
              <a:lnSpc>
                <a:spcPct val="100000"/>
              </a:lnSpc>
              <a:spcBef>
                <a:spcPts val="0"/>
              </a:spcBef>
              <a:buSzPct val="100000"/>
              <a:buFont typeface="Wingdings" panose="05000000000000000000" pitchFamily="2" charset="2"/>
              <a:buChar char="Ø"/>
            </a:pPr>
            <a:r>
              <a:rPr lang="en-US" sz="3200" u="sng">
                <a:solidFill>
                  <a:schemeClr val="tx2"/>
                </a:solidFill>
              </a:rPr>
              <a:t>What</a:t>
            </a:r>
          </a:p>
          <a:p>
            <a:pPr>
              <a:lnSpc>
                <a:spcPct val="100000"/>
              </a:lnSpc>
              <a:spcBef>
                <a:spcPts val="0"/>
              </a:spcBef>
              <a:buSzPct val="100000"/>
            </a:pPr>
            <a:r>
              <a:rPr lang="en-US" sz="2000">
                <a:solidFill>
                  <a:schemeClr val="accent3"/>
                </a:solidFill>
              </a:rPr>
              <a:t>During the GO Team Feedback meeting the principal will share the 25-26 Strategic Plan Breakout, provide an overview of the school’s draft budget, </a:t>
            </a:r>
            <a:r>
              <a:rPr lang="en-US" sz="2000" u="sng">
                <a:solidFill>
                  <a:srgbClr val="FF0000"/>
                </a:solidFill>
              </a:rPr>
              <a:t>share updated tabs from the Excel template, and review/collaborate with the GO Team on the comments/notes to explain the use of school-level flexibility in budget allocations.</a:t>
            </a:r>
          </a:p>
          <a:p>
            <a:pPr>
              <a:lnSpc>
                <a:spcPct val="100000"/>
              </a:lnSpc>
              <a:spcBef>
                <a:spcPts val="0"/>
              </a:spcBef>
              <a:buSzPct val="100000"/>
            </a:pPr>
            <a:endParaRPr lang="en-US" sz="2000"/>
          </a:p>
          <a:p>
            <a:pPr marL="406400" indent="-342900">
              <a:lnSpc>
                <a:spcPct val="100000"/>
              </a:lnSpc>
              <a:spcBef>
                <a:spcPts val="0"/>
              </a:spcBef>
              <a:buSzPct val="100000"/>
              <a:buFont typeface="Wingdings" panose="05000000000000000000" pitchFamily="2" charset="2"/>
              <a:buChar char="Ø"/>
            </a:pPr>
            <a:r>
              <a:rPr lang="en-US" sz="3200" u="sng">
                <a:solidFill>
                  <a:schemeClr val="tx2"/>
                </a:solidFill>
              </a:rPr>
              <a:t>Why</a:t>
            </a:r>
          </a:p>
          <a:p>
            <a:pPr>
              <a:lnSpc>
                <a:spcPct val="100000"/>
              </a:lnSpc>
              <a:spcBef>
                <a:spcPts val="0"/>
              </a:spcBef>
              <a:buSzPct val="100000"/>
            </a:pPr>
            <a:r>
              <a:rPr lang="en-US" sz="2000">
                <a:solidFill>
                  <a:schemeClr val="accent3"/>
                </a:solidFill>
              </a:rPr>
              <a:t>This meeting provides an opportunity for GO Teams to </a:t>
            </a:r>
            <a:r>
              <a:rPr lang="en-US" sz="2000" u="sng">
                <a:solidFill>
                  <a:schemeClr val="accent3"/>
                </a:solidFill>
              </a:rPr>
              <a:t>discuss the principal’s proposed budget and how it supports the school's programmatic needs and key strategic priorities for the 25-26 school year</a:t>
            </a:r>
            <a:r>
              <a:rPr lang="en-US" sz="2000">
                <a:solidFill>
                  <a:schemeClr val="accent3"/>
                </a:solidFill>
              </a:rPr>
              <a:t>. It also </a:t>
            </a:r>
            <a:r>
              <a:rPr lang="en-US" sz="2000" u="sng">
                <a:solidFill>
                  <a:schemeClr val="accent3"/>
                </a:solidFill>
              </a:rPr>
              <a:t>provides the GO Team the opportunity to review and provide feedback on proposed use of school-level flexibility</a:t>
            </a:r>
            <a:r>
              <a:rPr lang="en-US" sz="2000">
                <a:solidFill>
                  <a:schemeClr val="accent3"/>
                </a:solidFill>
              </a:rPr>
              <a:t>. </a:t>
            </a:r>
          </a:p>
          <a:p>
            <a:pPr>
              <a:lnSpc>
                <a:spcPct val="100000"/>
              </a:lnSpc>
              <a:spcBef>
                <a:spcPts val="0"/>
              </a:spcBef>
              <a:buSzPct val="100000"/>
            </a:pPr>
            <a:endParaRPr lang="en-US" sz="2000"/>
          </a:p>
          <a:p>
            <a:pPr marL="406400" indent="-342900">
              <a:lnSpc>
                <a:spcPct val="100000"/>
              </a:lnSpc>
              <a:spcBef>
                <a:spcPts val="0"/>
              </a:spcBef>
              <a:buSzPct val="100000"/>
              <a:buFont typeface="Wingdings" panose="05000000000000000000" pitchFamily="2" charset="2"/>
              <a:buChar char="Ø"/>
            </a:pPr>
            <a:r>
              <a:rPr lang="en-US" sz="3200" u="sng">
                <a:solidFill>
                  <a:schemeClr val="tx2"/>
                </a:solidFill>
              </a:rPr>
              <a:t>When </a:t>
            </a:r>
          </a:p>
          <a:p>
            <a:pPr marL="63500">
              <a:lnSpc>
                <a:spcPct val="100000"/>
              </a:lnSpc>
              <a:spcBef>
                <a:spcPts val="0"/>
              </a:spcBef>
              <a:buSzPct val="100000"/>
            </a:pPr>
            <a:r>
              <a:rPr lang="en-US" sz="2000">
                <a:solidFill>
                  <a:schemeClr val="accent3"/>
                </a:solidFill>
                <a:sym typeface="Calibri"/>
              </a:rPr>
              <a:t>Early February 10 - February 14th,</a:t>
            </a:r>
            <a:r>
              <a:rPr lang="en-US" sz="2000">
                <a:solidFill>
                  <a:schemeClr val="accent3"/>
                </a:solidFill>
                <a:ea typeface="Calibri"/>
                <a:cs typeface="Calibri"/>
                <a:sym typeface="Calibri"/>
              </a:rPr>
              <a:t> </a:t>
            </a:r>
            <a:r>
              <a:rPr lang="en-US" sz="2000" u="sng">
                <a:solidFill>
                  <a:srgbClr val="FF0000"/>
                </a:solidFill>
                <a:ea typeface="Calibri"/>
                <a:cs typeface="Calibri"/>
                <a:sym typeface="Calibri"/>
              </a:rPr>
              <a:t>before</a:t>
            </a:r>
            <a:r>
              <a:rPr lang="en-US" sz="2000" b="0">
                <a:solidFill>
                  <a:schemeClr val="accent3"/>
                </a:solidFill>
                <a:ea typeface="Calibri"/>
                <a:cs typeface="Calibri"/>
                <a:sym typeface="Calibri"/>
              </a:rPr>
              <a:t> </a:t>
            </a:r>
            <a:r>
              <a:rPr lang="en-US" sz="2000">
                <a:solidFill>
                  <a:schemeClr val="accent3"/>
                </a:solidFill>
                <a:sym typeface="Calibri"/>
              </a:rPr>
              <a:t>Cluster Superintendent review.</a:t>
            </a:r>
            <a:r>
              <a:rPr lang="en-US" sz="2000">
                <a:solidFill>
                  <a:schemeClr val="accent3"/>
                </a:solidFill>
                <a:cs typeface="Calibri"/>
                <a:sym typeface="Calibri"/>
              </a:rPr>
              <a:t> </a:t>
            </a:r>
            <a:r>
              <a:rPr lang="en-US" sz="2000">
                <a:solidFill>
                  <a:schemeClr val="dk1"/>
                </a:solidFill>
                <a:cs typeface="Calibri"/>
                <a:sym typeface="Calibri"/>
              </a:rPr>
              <a:t> </a:t>
            </a:r>
            <a:endParaRPr lang="en-US" sz="2000">
              <a:solidFill>
                <a:schemeClr val="dk1"/>
              </a:solidFill>
              <a:cs typeface="Calibri"/>
            </a:endParaRPr>
          </a:p>
        </p:txBody>
      </p:sp>
    </p:spTree>
    <p:extLst>
      <p:ext uri="{BB962C8B-B14F-4D97-AF65-F5344CB8AC3E}">
        <p14:creationId xmlns:p14="http://schemas.microsoft.com/office/powerpoint/2010/main" val="2462075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3514" y="1835830"/>
            <a:ext cx="1620520" cy="391795"/>
          </a:xfrm>
          <a:prstGeom prst="rect">
            <a:avLst/>
          </a:prstGeom>
        </p:spPr>
        <p:txBody>
          <a:bodyPr vert="horz" wrap="square" lIns="0" tIns="12700" rIns="0" bIns="0" rtlCol="0">
            <a:spAutoFit/>
          </a:bodyPr>
          <a:lstStyle/>
          <a:p>
            <a:pPr marL="495934" marR="5080" indent="-483870">
              <a:spcBef>
                <a:spcPts val="100"/>
              </a:spcBef>
            </a:pPr>
            <a:r>
              <a:rPr sz="1200" b="1" i="1" spc="-5" dirty="0">
                <a:solidFill>
                  <a:srgbClr val="151515"/>
                </a:solidFill>
                <a:latin typeface="Calibri"/>
                <a:cs typeface="Calibri"/>
              </a:rPr>
              <a:t>APS </a:t>
            </a:r>
            <a:r>
              <a:rPr sz="1200" b="1" i="1" dirty="0">
                <a:solidFill>
                  <a:srgbClr val="151515"/>
                </a:solidFill>
                <a:latin typeface="Calibri"/>
                <a:cs typeface="Calibri"/>
              </a:rPr>
              <a:t>Strategic </a:t>
            </a:r>
            <a:r>
              <a:rPr sz="1200" b="1" i="1" spc="-5" dirty="0">
                <a:solidFill>
                  <a:srgbClr val="151515"/>
                </a:solidFill>
                <a:latin typeface="Calibri"/>
                <a:cs typeface="Calibri"/>
              </a:rPr>
              <a:t>Priorities </a:t>
            </a:r>
            <a:r>
              <a:rPr sz="1200" b="1" i="1" dirty="0">
                <a:solidFill>
                  <a:srgbClr val="151515"/>
                </a:solidFill>
                <a:latin typeface="Calibri"/>
                <a:cs typeface="Calibri"/>
              </a:rPr>
              <a:t>&amp; </a:t>
            </a:r>
            <a:r>
              <a:rPr sz="1200" b="1" i="1" spc="-260" dirty="0">
                <a:solidFill>
                  <a:srgbClr val="151515"/>
                </a:solidFill>
                <a:latin typeface="Calibri"/>
                <a:cs typeface="Calibri"/>
              </a:rPr>
              <a:t> </a:t>
            </a:r>
            <a:r>
              <a:rPr sz="1200" b="1" i="1" spc="-5" dirty="0">
                <a:solidFill>
                  <a:srgbClr val="151515"/>
                </a:solidFill>
                <a:latin typeface="Calibri"/>
                <a:cs typeface="Calibri"/>
              </a:rPr>
              <a:t>Initiatives</a:t>
            </a:r>
            <a:endParaRPr sz="1200" dirty="0">
              <a:latin typeface="Calibri"/>
              <a:cs typeface="Calibri"/>
            </a:endParaRPr>
          </a:p>
        </p:txBody>
      </p:sp>
      <p:sp>
        <p:nvSpPr>
          <p:cNvPr id="4" name="object 4"/>
          <p:cNvSpPr/>
          <p:nvPr/>
        </p:nvSpPr>
        <p:spPr>
          <a:xfrm>
            <a:off x="6182868" y="5507335"/>
            <a:ext cx="4003675" cy="477520"/>
          </a:xfrm>
          <a:custGeom>
            <a:avLst/>
            <a:gdLst/>
            <a:ahLst/>
            <a:cxnLst/>
            <a:rect l="l" t="t" r="r" b="b"/>
            <a:pathLst>
              <a:path w="4003675" h="477520">
                <a:moveTo>
                  <a:pt x="4003547" y="0"/>
                </a:moveTo>
                <a:lnTo>
                  <a:pt x="0" y="0"/>
                </a:lnTo>
                <a:lnTo>
                  <a:pt x="0" y="477011"/>
                </a:lnTo>
                <a:lnTo>
                  <a:pt x="4003547" y="477011"/>
                </a:lnTo>
                <a:lnTo>
                  <a:pt x="4003547" y="0"/>
                </a:lnTo>
                <a:close/>
              </a:path>
            </a:pathLst>
          </a:custGeom>
          <a:solidFill>
            <a:srgbClr val="DDEAF6"/>
          </a:solidFill>
        </p:spPr>
        <p:txBody>
          <a:bodyPr wrap="square" lIns="0" tIns="0" rIns="0" bIns="0" rtlCol="0"/>
          <a:lstStyle/>
          <a:p>
            <a:endParaRPr dirty="0"/>
          </a:p>
        </p:txBody>
      </p:sp>
      <p:sp>
        <p:nvSpPr>
          <p:cNvPr id="7" name="object 7"/>
          <p:cNvSpPr txBox="1"/>
          <p:nvPr/>
        </p:nvSpPr>
        <p:spPr>
          <a:xfrm>
            <a:off x="6182868" y="5716524"/>
            <a:ext cx="4003675" cy="194925"/>
          </a:xfrm>
          <a:prstGeom prst="rect">
            <a:avLst/>
          </a:prstGeom>
          <a:solidFill>
            <a:srgbClr val="FFF1CC"/>
          </a:solidFill>
        </p:spPr>
        <p:txBody>
          <a:bodyPr vert="horz" wrap="square" lIns="0" tIns="40640" rIns="0" bIns="0" rtlCol="0">
            <a:spAutoFit/>
          </a:bodyPr>
          <a:lstStyle/>
          <a:p>
            <a:pPr marL="92710">
              <a:spcBef>
                <a:spcPts val="320"/>
              </a:spcBef>
            </a:pPr>
            <a:r>
              <a:rPr sz="1000" b="1" spc="-5" dirty="0">
                <a:latin typeface="Calibri"/>
                <a:cs typeface="Calibri"/>
              </a:rPr>
              <a:t>TBD:</a:t>
            </a:r>
            <a:r>
              <a:rPr sz="1000" b="1" spc="-35" dirty="0">
                <a:latin typeface="Calibri"/>
                <a:cs typeface="Calibri"/>
              </a:rPr>
              <a:t> </a:t>
            </a:r>
            <a:r>
              <a:rPr sz="1000" spc="-5" dirty="0" err="1">
                <a:latin typeface="Calibri"/>
                <a:cs typeface="Calibri"/>
              </a:rPr>
              <a:t>tbd</a:t>
            </a:r>
            <a:endParaRPr sz="1000" dirty="0">
              <a:latin typeface="Calibri"/>
              <a:cs typeface="Calibri"/>
            </a:endParaRPr>
          </a:p>
        </p:txBody>
      </p:sp>
      <p:sp>
        <p:nvSpPr>
          <p:cNvPr id="8" name="object 8"/>
          <p:cNvSpPr txBox="1"/>
          <p:nvPr/>
        </p:nvSpPr>
        <p:spPr>
          <a:xfrm>
            <a:off x="4317363" y="77760"/>
            <a:ext cx="3557274" cy="228268"/>
          </a:xfrm>
          <a:prstGeom prst="rect">
            <a:avLst/>
          </a:prstGeom>
        </p:spPr>
        <p:txBody>
          <a:bodyPr vert="horz" wrap="square" lIns="0" tIns="12700" rIns="0" bIns="0" rtlCol="0">
            <a:spAutoFit/>
          </a:bodyPr>
          <a:lstStyle/>
          <a:p>
            <a:pPr marL="12700">
              <a:spcBef>
                <a:spcPts val="100"/>
              </a:spcBef>
            </a:pPr>
            <a:r>
              <a:rPr sz="1400" b="1" dirty="0">
                <a:solidFill>
                  <a:srgbClr val="151515"/>
                </a:solidFill>
                <a:latin typeface="Calibri"/>
                <a:cs typeface="Calibri"/>
              </a:rPr>
              <a:t>School</a:t>
            </a:r>
            <a:r>
              <a:rPr sz="1400" b="1" spc="-75" dirty="0">
                <a:solidFill>
                  <a:srgbClr val="151515"/>
                </a:solidFill>
                <a:latin typeface="Calibri"/>
                <a:cs typeface="Calibri"/>
              </a:rPr>
              <a:t> </a:t>
            </a:r>
            <a:r>
              <a:rPr sz="1400" b="1" dirty="0">
                <a:solidFill>
                  <a:srgbClr val="151515"/>
                </a:solidFill>
                <a:latin typeface="Calibri"/>
                <a:cs typeface="Calibri"/>
              </a:rPr>
              <a:t>Name</a:t>
            </a:r>
            <a:r>
              <a:rPr lang="en-US" sz="1400" b="1" dirty="0">
                <a:solidFill>
                  <a:srgbClr val="151515"/>
                </a:solidFill>
                <a:latin typeface="Calibri"/>
                <a:cs typeface="Calibri"/>
              </a:rPr>
              <a:t>: Dunbar Elementary School </a:t>
            </a:r>
            <a:endParaRPr sz="1400" dirty="0">
              <a:latin typeface="Calibri"/>
              <a:cs typeface="Calibri"/>
            </a:endParaRPr>
          </a:p>
        </p:txBody>
      </p:sp>
      <p:sp>
        <p:nvSpPr>
          <p:cNvPr id="9" name="object 9"/>
          <p:cNvSpPr txBox="1"/>
          <p:nvPr/>
        </p:nvSpPr>
        <p:spPr>
          <a:xfrm>
            <a:off x="5555554" y="655369"/>
            <a:ext cx="875665" cy="197490"/>
          </a:xfrm>
          <a:prstGeom prst="rect">
            <a:avLst/>
          </a:prstGeom>
        </p:spPr>
        <p:txBody>
          <a:bodyPr vert="horz" wrap="square" lIns="0" tIns="12700" rIns="0" bIns="0" rtlCol="0">
            <a:spAutoFit/>
          </a:bodyPr>
          <a:lstStyle/>
          <a:p>
            <a:pPr marL="12700">
              <a:spcBef>
                <a:spcPts val="100"/>
              </a:spcBef>
            </a:pPr>
            <a:r>
              <a:rPr sz="1200" b="1" i="1" spc="-5" dirty="0">
                <a:solidFill>
                  <a:srgbClr val="151515"/>
                </a:solidFill>
                <a:latin typeface="Calibri"/>
                <a:cs typeface="Calibri"/>
              </a:rPr>
              <a:t>SMART</a:t>
            </a:r>
            <a:r>
              <a:rPr sz="1200" b="1" i="1" spc="-40" dirty="0">
                <a:solidFill>
                  <a:srgbClr val="151515"/>
                </a:solidFill>
                <a:latin typeface="Calibri"/>
                <a:cs typeface="Calibri"/>
              </a:rPr>
              <a:t> </a:t>
            </a:r>
            <a:r>
              <a:rPr sz="1200" b="1" i="1" spc="-5" dirty="0">
                <a:solidFill>
                  <a:srgbClr val="151515"/>
                </a:solidFill>
                <a:latin typeface="Calibri"/>
                <a:cs typeface="Calibri"/>
              </a:rPr>
              <a:t>Goals</a:t>
            </a:r>
            <a:endParaRPr sz="1200" dirty="0">
              <a:latin typeface="Calibri"/>
              <a:cs typeface="Calibri"/>
            </a:endParaRPr>
          </a:p>
        </p:txBody>
      </p:sp>
      <p:sp>
        <p:nvSpPr>
          <p:cNvPr id="10" name="object 10"/>
          <p:cNvSpPr txBox="1"/>
          <p:nvPr/>
        </p:nvSpPr>
        <p:spPr>
          <a:xfrm>
            <a:off x="8559154" y="1746446"/>
            <a:ext cx="1116965" cy="197490"/>
          </a:xfrm>
          <a:prstGeom prst="rect">
            <a:avLst/>
          </a:prstGeom>
        </p:spPr>
        <p:txBody>
          <a:bodyPr vert="horz" wrap="square" lIns="0" tIns="12700" rIns="0" bIns="0" rtlCol="0">
            <a:spAutoFit/>
          </a:bodyPr>
          <a:lstStyle/>
          <a:p>
            <a:pPr marL="12700">
              <a:spcBef>
                <a:spcPts val="100"/>
              </a:spcBef>
            </a:pPr>
            <a:r>
              <a:rPr sz="1200" b="1" i="1" spc="-5" dirty="0">
                <a:solidFill>
                  <a:srgbClr val="151515"/>
                </a:solidFill>
                <a:latin typeface="Calibri"/>
                <a:cs typeface="Calibri"/>
              </a:rPr>
              <a:t>School Strategies</a:t>
            </a:r>
            <a:endParaRPr sz="1200" dirty="0">
              <a:latin typeface="Calibri"/>
              <a:cs typeface="Calibri"/>
            </a:endParaRPr>
          </a:p>
        </p:txBody>
      </p:sp>
      <p:sp>
        <p:nvSpPr>
          <p:cNvPr id="11" name="object 11"/>
          <p:cNvSpPr txBox="1"/>
          <p:nvPr/>
        </p:nvSpPr>
        <p:spPr>
          <a:xfrm>
            <a:off x="869363" y="1016884"/>
            <a:ext cx="3145794" cy="738664"/>
          </a:xfrm>
          <a:prstGeom prst="rect">
            <a:avLst/>
          </a:prstGeom>
          <a:ln w="12700">
            <a:solidFill>
              <a:srgbClr val="A4A4A4"/>
            </a:solidFill>
          </a:ln>
        </p:spPr>
        <p:txBody>
          <a:bodyPr vert="horz" wrap="square" lIns="0" tIns="0" rIns="0" bIns="0" rtlCol="0">
            <a:spAutoFit/>
          </a:bodyPr>
          <a:lstStyle/>
          <a:p>
            <a:pPr algn="ctr">
              <a:spcBef>
                <a:spcPts val="900"/>
              </a:spcBef>
            </a:pPr>
            <a:r>
              <a:rPr lang="en-US" sz="1200" b="0" i="0" dirty="0">
                <a:effectLst/>
                <a:latin typeface="Calibri" panose="020F0502020204030204" pitchFamily="34" charset="0"/>
              </a:rPr>
              <a:t>By May 2025, we will increase the % of students in grades 3-5 scoring proficient or above in reading by 5% from 22% to 27% and decrease students scoring beginning by 5% from 53% to 48% on MAP.</a:t>
            </a:r>
            <a:endParaRPr sz="1200" dirty="0">
              <a:latin typeface="Calibri"/>
              <a:cs typeface="Calibri"/>
            </a:endParaRPr>
          </a:p>
        </p:txBody>
      </p:sp>
      <p:sp>
        <p:nvSpPr>
          <p:cNvPr id="14" name="object 14"/>
          <p:cNvSpPr txBox="1"/>
          <p:nvPr/>
        </p:nvSpPr>
        <p:spPr>
          <a:xfrm>
            <a:off x="10341992" y="6637732"/>
            <a:ext cx="187325" cy="166071"/>
          </a:xfrm>
          <a:prstGeom prst="rect">
            <a:avLst/>
          </a:prstGeom>
        </p:spPr>
        <p:txBody>
          <a:bodyPr vert="horz" wrap="square" lIns="0" tIns="12065" rIns="0" bIns="0" rtlCol="0">
            <a:spAutoFit/>
          </a:bodyPr>
          <a:lstStyle/>
          <a:p>
            <a:pPr marL="12700">
              <a:spcBef>
                <a:spcPts val="95"/>
              </a:spcBef>
            </a:pPr>
            <a:r>
              <a:rPr sz="1000" spc="-5">
                <a:latin typeface="Verdana"/>
                <a:cs typeface="Verdana"/>
              </a:rPr>
              <a:t>14</a:t>
            </a:r>
            <a:endParaRPr sz="1000">
              <a:latin typeface="Verdana"/>
              <a:cs typeface="Verdana"/>
            </a:endParaRPr>
          </a:p>
        </p:txBody>
      </p:sp>
      <p:sp>
        <p:nvSpPr>
          <p:cNvPr id="16" name="object 16"/>
          <p:cNvSpPr txBox="1"/>
          <p:nvPr/>
        </p:nvSpPr>
        <p:spPr>
          <a:xfrm>
            <a:off x="3190292" y="1859832"/>
            <a:ext cx="1649730" cy="197490"/>
          </a:xfrm>
          <a:prstGeom prst="rect">
            <a:avLst/>
          </a:prstGeom>
        </p:spPr>
        <p:txBody>
          <a:bodyPr vert="horz" wrap="square" lIns="0" tIns="12700" rIns="0" bIns="0" rtlCol="0">
            <a:spAutoFit/>
          </a:bodyPr>
          <a:lstStyle/>
          <a:p>
            <a:pPr marL="12700">
              <a:spcBef>
                <a:spcPts val="100"/>
              </a:spcBef>
            </a:pPr>
            <a:r>
              <a:rPr sz="1200" b="1" i="1" spc="-5" dirty="0">
                <a:solidFill>
                  <a:srgbClr val="151515"/>
                </a:solidFill>
                <a:latin typeface="Calibri"/>
                <a:cs typeface="Calibri"/>
              </a:rPr>
              <a:t>School </a:t>
            </a:r>
            <a:r>
              <a:rPr sz="1200" b="1" i="1" dirty="0">
                <a:solidFill>
                  <a:srgbClr val="151515"/>
                </a:solidFill>
                <a:latin typeface="Calibri"/>
                <a:cs typeface="Calibri"/>
              </a:rPr>
              <a:t>Strategic</a:t>
            </a:r>
            <a:r>
              <a:rPr sz="1200" b="1" i="1" spc="-25" dirty="0">
                <a:solidFill>
                  <a:srgbClr val="151515"/>
                </a:solidFill>
                <a:latin typeface="Calibri"/>
                <a:cs typeface="Calibri"/>
              </a:rPr>
              <a:t> </a:t>
            </a:r>
            <a:r>
              <a:rPr sz="1200" b="1" i="1" spc="-5" dirty="0">
                <a:solidFill>
                  <a:srgbClr val="151515"/>
                </a:solidFill>
                <a:latin typeface="Calibri"/>
                <a:cs typeface="Calibri"/>
              </a:rPr>
              <a:t>Priorities</a:t>
            </a:r>
            <a:endParaRPr sz="1200" dirty="0">
              <a:latin typeface="Calibri"/>
              <a:cs typeface="Calibri"/>
            </a:endParaRPr>
          </a:p>
        </p:txBody>
      </p:sp>
      <p:sp>
        <p:nvSpPr>
          <p:cNvPr id="19" name="object 19"/>
          <p:cNvSpPr txBox="1"/>
          <p:nvPr/>
        </p:nvSpPr>
        <p:spPr>
          <a:xfrm>
            <a:off x="729718" y="51608"/>
            <a:ext cx="2840506" cy="936154"/>
          </a:xfrm>
          <a:prstGeom prst="rect">
            <a:avLst/>
          </a:prstGeom>
        </p:spPr>
        <p:txBody>
          <a:bodyPr vert="horz" wrap="square" lIns="0" tIns="12700" rIns="0" bIns="0" rtlCol="0">
            <a:spAutoFit/>
          </a:bodyPr>
          <a:lstStyle/>
          <a:p>
            <a:pPr marL="12700">
              <a:spcBef>
                <a:spcPts val="100"/>
              </a:spcBef>
            </a:pPr>
            <a:r>
              <a:rPr sz="1200" b="1" i="1" spc="-5" dirty="0">
                <a:solidFill>
                  <a:srgbClr val="151515"/>
                </a:solidFill>
                <a:highlight>
                  <a:srgbClr val="FFFF00"/>
                </a:highlight>
                <a:latin typeface="Calibri"/>
                <a:cs typeface="Calibri"/>
              </a:rPr>
              <a:t>M</a:t>
            </a:r>
            <a:r>
              <a:rPr sz="1200" b="1" i="1" dirty="0">
                <a:solidFill>
                  <a:srgbClr val="151515"/>
                </a:solidFill>
                <a:highlight>
                  <a:srgbClr val="FFFF00"/>
                </a:highlight>
                <a:latin typeface="Calibri"/>
                <a:cs typeface="Calibri"/>
              </a:rPr>
              <a:t>i</a:t>
            </a:r>
            <a:r>
              <a:rPr sz="1200" b="1" i="1" spc="-5" dirty="0">
                <a:solidFill>
                  <a:srgbClr val="151515"/>
                </a:solidFill>
                <a:highlight>
                  <a:srgbClr val="FFFF00"/>
                </a:highlight>
                <a:latin typeface="Calibri"/>
                <a:cs typeface="Calibri"/>
              </a:rPr>
              <a:t>ss</a:t>
            </a:r>
            <a:r>
              <a:rPr sz="1200" b="1" i="1" dirty="0">
                <a:solidFill>
                  <a:srgbClr val="151515"/>
                </a:solidFill>
                <a:highlight>
                  <a:srgbClr val="FFFF00"/>
                </a:highlight>
                <a:latin typeface="Calibri"/>
                <a:cs typeface="Calibri"/>
              </a:rPr>
              <a:t>i</a:t>
            </a:r>
            <a:r>
              <a:rPr sz="1200" b="1" i="1" spc="-5" dirty="0">
                <a:solidFill>
                  <a:srgbClr val="151515"/>
                </a:solidFill>
                <a:highlight>
                  <a:srgbClr val="FFFF00"/>
                </a:highlight>
                <a:latin typeface="Calibri"/>
                <a:cs typeface="Calibri"/>
              </a:rPr>
              <a:t>on</a:t>
            </a:r>
            <a:r>
              <a:rPr lang="en-US" sz="1200" b="1" i="1" spc="-5" dirty="0">
                <a:solidFill>
                  <a:srgbClr val="151515"/>
                </a:solidFill>
                <a:latin typeface="Calibri"/>
                <a:cs typeface="Calibri"/>
              </a:rPr>
              <a:t> </a:t>
            </a:r>
            <a:r>
              <a:rPr lang="en-US" sz="1200" b="0" i="0" dirty="0">
                <a:solidFill>
                  <a:srgbClr val="000000"/>
                </a:solidFill>
                <a:effectLst/>
              </a:rPr>
              <a:t>Paul L. Dunbar is a school where excellence is expected, and all students are developed academically, socially, and emotionally in order to become globally competitive. </a:t>
            </a:r>
            <a:endParaRPr sz="1200" dirty="0">
              <a:latin typeface="Calibri"/>
              <a:cs typeface="Calibri"/>
            </a:endParaRPr>
          </a:p>
        </p:txBody>
      </p:sp>
      <p:sp>
        <p:nvSpPr>
          <p:cNvPr id="20" name="object 20"/>
          <p:cNvSpPr txBox="1"/>
          <p:nvPr/>
        </p:nvSpPr>
        <p:spPr>
          <a:xfrm>
            <a:off x="7874637" y="63061"/>
            <a:ext cx="3557274" cy="566822"/>
          </a:xfrm>
          <a:prstGeom prst="rect">
            <a:avLst/>
          </a:prstGeom>
        </p:spPr>
        <p:txBody>
          <a:bodyPr vert="horz" wrap="square" lIns="0" tIns="12700" rIns="0" bIns="0" rtlCol="0">
            <a:spAutoFit/>
          </a:bodyPr>
          <a:lstStyle/>
          <a:p>
            <a:pPr marL="12700">
              <a:spcBef>
                <a:spcPts val="100"/>
              </a:spcBef>
            </a:pPr>
            <a:r>
              <a:rPr lang="en-US" sz="1200" b="0" i="0" dirty="0">
                <a:solidFill>
                  <a:srgbClr val="231F20"/>
                </a:solidFill>
                <a:effectLst/>
                <a:highlight>
                  <a:srgbClr val="FFFF00"/>
                </a:highlight>
              </a:rPr>
              <a:t>Vision</a:t>
            </a:r>
            <a:r>
              <a:rPr lang="en-US" sz="1200" b="0" i="0" dirty="0">
                <a:solidFill>
                  <a:srgbClr val="231F20"/>
                </a:solidFill>
                <a:effectLst/>
              </a:rPr>
              <a:t>: Paul L. Dunbar Elementary is a school that nurtures and develops life-long learners who are problem solvers and internationally minded citizens. </a:t>
            </a:r>
            <a:endParaRPr sz="1200" dirty="0">
              <a:latin typeface="Calibri"/>
              <a:cs typeface="Calibri"/>
            </a:endParaRPr>
          </a:p>
        </p:txBody>
      </p:sp>
      <p:grpSp>
        <p:nvGrpSpPr>
          <p:cNvPr id="21" name="object 21"/>
          <p:cNvGrpSpPr/>
          <p:nvPr/>
        </p:nvGrpSpPr>
        <p:grpSpPr>
          <a:xfrm>
            <a:off x="437214" y="2235429"/>
            <a:ext cx="1889125" cy="989965"/>
            <a:chOff x="28701" y="2377185"/>
            <a:chExt cx="1889125" cy="989965"/>
          </a:xfrm>
        </p:grpSpPr>
        <p:sp>
          <p:nvSpPr>
            <p:cNvPr id="22" name="object 22"/>
            <p:cNvSpPr/>
            <p:nvPr/>
          </p:nvSpPr>
          <p:spPr>
            <a:xfrm>
              <a:off x="54101" y="2402585"/>
              <a:ext cx="1838325" cy="939165"/>
            </a:xfrm>
            <a:custGeom>
              <a:avLst/>
              <a:gdLst/>
              <a:ahLst/>
              <a:cxnLst/>
              <a:rect l="l" t="t" r="r" b="b"/>
              <a:pathLst>
                <a:path w="1838325" h="939164">
                  <a:moveTo>
                    <a:pt x="1837944" y="0"/>
                  </a:moveTo>
                  <a:lnTo>
                    <a:pt x="0" y="0"/>
                  </a:lnTo>
                  <a:lnTo>
                    <a:pt x="0" y="938784"/>
                  </a:lnTo>
                  <a:lnTo>
                    <a:pt x="1837944" y="938784"/>
                  </a:lnTo>
                  <a:lnTo>
                    <a:pt x="1837944" y="0"/>
                  </a:lnTo>
                  <a:close/>
                </a:path>
              </a:pathLst>
            </a:custGeom>
            <a:solidFill>
              <a:srgbClr val="6A6A6A"/>
            </a:solidFill>
          </p:spPr>
          <p:txBody>
            <a:bodyPr wrap="square" lIns="0" tIns="0" rIns="0" bIns="0" rtlCol="0"/>
            <a:lstStyle/>
            <a:p>
              <a:endParaRPr/>
            </a:p>
          </p:txBody>
        </p:sp>
        <p:sp>
          <p:nvSpPr>
            <p:cNvPr id="23" name="object 23"/>
            <p:cNvSpPr/>
            <p:nvPr/>
          </p:nvSpPr>
          <p:spPr>
            <a:xfrm>
              <a:off x="54101" y="2402585"/>
              <a:ext cx="1838325" cy="939165"/>
            </a:xfrm>
            <a:custGeom>
              <a:avLst/>
              <a:gdLst/>
              <a:ahLst/>
              <a:cxnLst/>
              <a:rect l="l" t="t" r="r" b="b"/>
              <a:pathLst>
                <a:path w="1838325" h="939164">
                  <a:moveTo>
                    <a:pt x="0" y="938784"/>
                  </a:moveTo>
                  <a:lnTo>
                    <a:pt x="1837944" y="938784"/>
                  </a:lnTo>
                  <a:lnTo>
                    <a:pt x="1837944" y="0"/>
                  </a:lnTo>
                  <a:lnTo>
                    <a:pt x="0" y="0"/>
                  </a:lnTo>
                  <a:lnTo>
                    <a:pt x="0" y="938784"/>
                  </a:lnTo>
                  <a:close/>
                </a:path>
              </a:pathLst>
            </a:custGeom>
            <a:ln w="50800">
              <a:solidFill>
                <a:srgbClr val="FFFFFF"/>
              </a:solidFill>
            </a:ln>
          </p:spPr>
          <p:txBody>
            <a:bodyPr wrap="square" lIns="0" tIns="0" rIns="0" bIns="0" rtlCol="0"/>
            <a:lstStyle/>
            <a:p>
              <a:endParaRPr/>
            </a:p>
          </p:txBody>
        </p:sp>
      </p:grpSp>
      <p:sp>
        <p:nvSpPr>
          <p:cNvPr id="24" name="object 24"/>
          <p:cNvSpPr txBox="1"/>
          <p:nvPr/>
        </p:nvSpPr>
        <p:spPr>
          <a:xfrm>
            <a:off x="869363" y="2324508"/>
            <a:ext cx="1172210" cy="774065"/>
          </a:xfrm>
          <a:prstGeom prst="rect">
            <a:avLst/>
          </a:prstGeom>
        </p:spPr>
        <p:txBody>
          <a:bodyPr vert="horz" wrap="square" lIns="0" tIns="13335" rIns="0" bIns="0" rtlCol="0">
            <a:spAutoFit/>
          </a:bodyPr>
          <a:lstStyle/>
          <a:p>
            <a:pPr marL="17145" marR="10795" algn="ctr">
              <a:spcBef>
                <a:spcPts val="105"/>
              </a:spcBef>
            </a:pPr>
            <a:r>
              <a:rPr sz="1100" b="1" dirty="0">
                <a:solidFill>
                  <a:srgbClr val="FFFFFF"/>
                </a:solidFill>
                <a:latin typeface="Calibri"/>
                <a:cs typeface="Calibri"/>
              </a:rPr>
              <a:t>F</a:t>
            </a:r>
            <a:r>
              <a:rPr sz="1100" b="1" spc="-10" dirty="0">
                <a:solidFill>
                  <a:srgbClr val="FFFFFF"/>
                </a:solidFill>
                <a:latin typeface="Calibri"/>
                <a:cs typeface="Calibri"/>
              </a:rPr>
              <a:t>o</a:t>
            </a:r>
            <a:r>
              <a:rPr sz="1100" b="1" dirty="0">
                <a:solidFill>
                  <a:srgbClr val="FFFFFF"/>
                </a:solidFill>
                <a:latin typeface="Calibri"/>
                <a:cs typeface="Calibri"/>
              </a:rPr>
              <a:t>ster</a:t>
            </a:r>
            <a:r>
              <a:rPr sz="1100" b="1" spc="5" dirty="0">
                <a:solidFill>
                  <a:srgbClr val="FFFFFF"/>
                </a:solidFill>
                <a:latin typeface="Calibri"/>
                <a:cs typeface="Calibri"/>
              </a:rPr>
              <a:t>i</a:t>
            </a:r>
            <a:r>
              <a:rPr sz="1100" b="1" spc="-5" dirty="0">
                <a:solidFill>
                  <a:srgbClr val="FFFFFF"/>
                </a:solidFill>
                <a:latin typeface="Calibri"/>
                <a:cs typeface="Calibri"/>
              </a:rPr>
              <a:t>n</a:t>
            </a:r>
            <a:r>
              <a:rPr sz="1100" b="1" dirty="0">
                <a:solidFill>
                  <a:srgbClr val="FFFFFF"/>
                </a:solidFill>
                <a:latin typeface="Calibri"/>
                <a:cs typeface="Calibri"/>
              </a:rPr>
              <a:t>g</a:t>
            </a:r>
            <a:r>
              <a:rPr sz="1100" b="1" spc="-20" dirty="0">
                <a:solidFill>
                  <a:srgbClr val="FFFFFF"/>
                </a:solidFill>
                <a:latin typeface="Calibri"/>
                <a:cs typeface="Calibri"/>
              </a:rPr>
              <a:t> </a:t>
            </a:r>
            <a:r>
              <a:rPr sz="1100" b="1" dirty="0">
                <a:solidFill>
                  <a:srgbClr val="FFFFFF"/>
                </a:solidFill>
                <a:latin typeface="Calibri"/>
                <a:cs typeface="Calibri"/>
              </a:rPr>
              <a:t>A</a:t>
            </a:r>
            <a:r>
              <a:rPr sz="1100" b="1" spc="5" dirty="0">
                <a:solidFill>
                  <a:srgbClr val="FFFFFF"/>
                </a:solidFill>
                <a:latin typeface="Calibri"/>
                <a:cs typeface="Calibri"/>
              </a:rPr>
              <a:t>c</a:t>
            </a:r>
            <a:r>
              <a:rPr sz="1100" b="1" spc="-10" dirty="0">
                <a:solidFill>
                  <a:srgbClr val="FFFFFF"/>
                </a:solidFill>
                <a:latin typeface="Calibri"/>
                <a:cs typeface="Calibri"/>
              </a:rPr>
              <a:t>a</a:t>
            </a:r>
            <a:r>
              <a:rPr sz="1100" b="1" spc="-5" dirty="0">
                <a:solidFill>
                  <a:srgbClr val="FFFFFF"/>
                </a:solidFill>
                <a:latin typeface="Calibri"/>
                <a:cs typeface="Calibri"/>
              </a:rPr>
              <a:t>dem</a:t>
            </a:r>
            <a:r>
              <a:rPr sz="1100" b="1" spc="5" dirty="0">
                <a:solidFill>
                  <a:srgbClr val="FFFFFF"/>
                </a:solidFill>
                <a:latin typeface="Calibri"/>
                <a:cs typeface="Calibri"/>
              </a:rPr>
              <a:t>i</a:t>
            </a:r>
            <a:r>
              <a:rPr sz="1100" b="1" dirty="0">
                <a:solidFill>
                  <a:srgbClr val="FFFFFF"/>
                </a:solidFill>
                <a:latin typeface="Calibri"/>
                <a:cs typeface="Calibri"/>
              </a:rPr>
              <a:t>c  Excellence </a:t>
            </a:r>
            <a:r>
              <a:rPr sz="1100" b="1" spc="-5" dirty="0">
                <a:solidFill>
                  <a:srgbClr val="FFFFFF"/>
                </a:solidFill>
                <a:latin typeface="Calibri"/>
                <a:cs typeface="Calibri"/>
              </a:rPr>
              <a:t>for </a:t>
            </a:r>
            <a:r>
              <a:rPr sz="1100" b="1" dirty="0">
                <a:solidFill>
                  <a:srgbClr val="FFFFFF"/>
                </a:solidFill>
                <a:latin typeface="Calibri"/>
                <a:cs typeface="Calibri"/>
              </a:rPr>
              <a:t>All </a:t>
            </a:r>
            <a:r>
              <a:rPr sz="1100" b="1" spc="5" dirty="0">
                <a:solidFill>
                  <a:srgbClr val="FFFFFF"/>
                </a:solidFill>
                <a:latin typeface="Calibri"/>
                <a:cs typeface="Calibri"/>
              </a:rPr>
              <a:t> </a:t>
            </a:r>
            <a:r>
              <a:rPr sz="900" spc="-5" dirty="0">
                <a:solidFill>
                  <a:srgbClr val="FFFFFF"/>
                </a:solidFill>
                <a:latin typeface="Calibri"/>
                <a:cs typeface="Calibri"/>
              </a:rPr>
              <a:t>Data</a:t>
            </a:r>
            <a:endParaRPr sz="900" dirty="0">
              <a:latin typeface="Calibri"/>
              <a:cs typeface="Calibri"/>
            </a:endParaRPr>
          </a:p>
          <a:p>
            <a:pPr marL="12700" marR="5080" algn="ctr">
              <a:spcBef>
                <a:spcPts val="5"/>
              </a:spcBef>
            </a:pPr>
            <a:r>
              <a:rPr sz="900" spc="-5" dirty="0">
                <a:solidFill>
                  <a:srgbClr val="FFFFFF"/>
                </a:solidFill>
                <a:latin typeface="Calibri"/>
                <a:cs typeface="Calibri"/>
              </a:rPr>
              <a:t>Curriculum </a:t>
            </a:r>
            <a:r>
              <a:rPr sz="900" dirty="0">
                <a:solidFill>
                  <a:srgbClr val="FFFFFF"/>
                </a:solidFill>
                <a:latin typeface="Calibri"/>
                <a:cs typeface="Calibri"/>
              </a:rPr>
              <a:t>&amp; </a:t>
            </a:r>
            <a:r>
              <a:rPr sz="900" spc="-5" dirty="0">
                <a:solidFill>
                  <a:srgbClr val="FFFFFF"/>
                </a:solidFill>
                <a:latin typeface="Calibri"/>
                <a:cs typeface="Calibri"/>
              </a:rPr>
              <a:t>Instruction </a:t>
            </a:r>
            <a:r>
              <a:rPr sz="900" spc="-195" dirty="0">
                <a:solidFill>
                  <a:srgbClr val="FFFFFF"/>
                </a:solidFill>
                <a:latin typeface="Calibri"/>
                <a:cs typeface="Calibri"/>
              </a:rPr>
              <a:t> </a:t>
            </a:r>
            <a:r>
              <a:rPr sz="900" spc="-5" dirty="0">
                <a:solidFill>
                  <a:srgbClr val="FFFFFF"/>
                </a:solidFill>
                <a:latin typeface="Calibri"/>
                <a:cs typeface="Calibri"/>
              </a:rPr>
              <a:t>Signature</a:t>
            </a:r>
            <a:r>
              <a:rPr sz="900" spc="5" dirty="0">
                <a:solidFill>
                  <a:srgbClr val="FFFFFF"/>
                </a:solidFill>
                <a:latin typeface="Calibri"/>
                <a:cs typeface="Calibri"/>
              </a:rPr>
              <a:t> </a:t>
            </a:r>
            <a:r>
              <a:rPr sz="900" dirty="0">
                <a:solidFill>
                  <a:srgbClr val="FFFFFF"/>
                </a:solidFill>
                <a:latin typeface="Calibri"/>
                <a:cs typeface="Calibri"/>
              </a:rPr>
              <a:t>Program</a:t>
            </a:r>
            <a:endParaRPr sz="900" dirty="0">
              <a:latin typeface="Calibri"/>
              <a:cs typeface="Calibri"/>
            </a:endParaRPr>
          </a:p>
        </p:txBody>
      </p:sp>
      <p:grpSp>
        <p:nvGrpSpPr>
          <p:cNvPr id="25" name="object 25"/>
          <p:cNvGrpSpPr/>
          <p:nvPr/>
        </p:nvGrpSpPr>
        <p:grpSpPr>
          <a:xfrm>
            <a:off x="475597" y="3296751"/>
            <a:ext cx="1889125" cy="831215"/>
            <a:chOff x="28701" y="3591814"/>
            <a:chExt cx="1889125" cy="831215"/>
          </a:xfrm>
        </p:grpSpPr>
        <p:sp>
          <p:nvSpPr>
            <p:cNvPr id="26" name="object 26"/>
            <p:cNvSpPr/>
            <p:nvPr/>
          </p:nvSpPr>
          <p:spPr>
            <a:xfrm>
              <a:off x="54101" y="3617214"/>
              <a:ext cx="1838325" cy="780415"/>
            </a:xfrm>
            <a:custGeom>
              <a:avLst/>
              <a:gdLst/>
              <a:ahLst/>
              <a:cxnLst/>
              <a:rect l="l" t="t" r="r" b="b"/>
              <a:pathLst>
                <a:path w="1838325" h="780414">
                  <a:moveTo>
                    <a:pt x="1837944" y="0"/>
                  </a:moveTo>
                  <a:lnTo>
                    <a:pt x="0" y="0"/>
                  </a:lnTo>
                  <a:lnTo>
                    <a:pt x="0" y="780288"/>
                  </a:lnTo>
                  <a:lnTo>
                    <a:pt x="1837944" y="780288"/>
                  </a:lnTo>
                  <a:lnTo>
                    <a:pt x="1837944" y="0"/>
                  </a:lnTo>
                  <a:close/>
                </a:path>
              </a:pathLst>
            </a:custGeom>
            <a:solidFill>
              <a:srgbClr val="006EA9"/>
            </a:solidFill>
          </p:spPr>
          <p:txBody>
            <a:bodyPr wrap="square" lIns="0" tIns="0" rIns="0" bIns="0" rtlCol="0"/>
            <a:lstStyle/>
            <a:p>
              <a:endParaRPr/>
            </a:p>
          </p:txBody>
        </p:sp>
        <p:sp>
          <p:nvSpPr>
            <p:cNvPr id="27" name="object 27"/>
            <p:cNvSpPr/>
            <p:nvPr/>
          </p:nvSpPr>
          <p:spPr>
            <a:xfrm>
              <a:off x="54101" y="3617214"/>
              <a:ext cx="1838325" cy="780415"/>
            </a:xfrm>
            <a:custGeom>
              <a:avLst/>
              <a:gdLst/>
              <a:ahLst/>
              <a:cxnLst/>
              <a:rect l="l" t="t" r="r" b="b"/>
              <a:pathLst>
                <a:path w="1838325" h="780414">
                  <a:moveTo>
                    <a:pt x="0" y="780288"/>
                  </a:moveTo>
                  <a:lnTo>
                    <a:pt x="1837944" y="780288"/>
                  </a:lnTo>
                  <a:lnTo>
                    <a:pt x="1837944" y="0"/>
                  </a:lnTo>
                  <a:lnTo>
                    <a:pt x="0" y="0"/>
                  </a:lnTo>
                  <a:lnTo>
                    <a:pt x="0" y="780288"/>
                  </a:lnTo>
                  <a:close/>
                </a:path>
              </a:pathLst>
            </a:custGeom>
            <a:ln w="50800">
              <a:solidFill>
                <a:srgbClr val="FFFFFF"/>
              </a:solidFill>
            </a:ln>
          </p:spPr>
          <p:txBody>
            <a:bodyPr wrap="square" lIns="0" tIns="0" rIns="0" bIns="0" rtlCol="0"/>
            <a:lstStyle/>
            <a:p>
              <a:endParaRPr/>
            </a:p>
          </p:txBody>
        </p:sp>
      </p:grpSp>
      <p:sp>
        <p:nvSpPr>
          <p:cNvPr id="28" name="object 28"/>
          <p:cNvSpPr txBox="1"/>
          <p:nvPr/>
        </p:nvSpPr>
        <p:spPr>
          <a:xfrm>
            <a:off x="794750" y="3389895"/>
            <a:ext cx="1321435" cy="667385"/>
          </a:xfrm>
          <a:prstGeom prst="rect">
            <a:avLst/>
          </a:prstGeom>
        </p:spPr>
        <p:txBody>
          <a:bodyPr vert="horz" wrap="square" lIns="0" tIns="12700" rIns="0" bIns="0" rtlCol="0">
            <a:spAutoFit/>
          </a:bodyPr>
          <a:lstStyle/>
          <a:p>
            <a:pPr marL="140335" marR="5080" indent="-128270">
              <a:spcBef>
                <a:spcPts val="100"/>
              </a:spcBef>
            </a:pPr>
            <a:r>
              <a:rPr sz="1200" b="1" dirty="0">
                <a:solidFill>
                  <a:srgbClr val="FFFFFF"/>
                </a:solidFill>
                <a:latin typeface="Calibri"/>
                <a:cs typeface="Calibri"/>
              </a:rPr>
              <a:t>Building</a:t>
            </a:r>
            <a:r>
              <a:rPr sz="1200" b="1" spc="-15" dirty="0">
                <a:solidFill>
                  <a:srgbClr val="FFFFFF"/>
                </a:solidFill>
                <a:latin typeface="Calibri"/>
                <a:cs typeface="Calibri"/>
              </a:rPr>
              <a:t> </a:t>
            </a:r>
            <a:r>
              <a:rPr sz="1200" b="1" dirty="0">
                <a:solidFill>
                  <a:srgbClr val="FFFFFF"/>
                </a:solidFill>
                <a:latin typeface="Calibri"/>
                <a:cs typeface="Calibri"/>
              </a:rPr>
              <a:t>a</a:t>
            </a:r>
            <a:r>
              <a:rPr sz="1200" b="1" spc="-40" dirty="0">
                <a:solidFill>
                  <a:srgbClr val="FFFFFF"/>
                </a:solidFill>
                <a:latin typeface="Calibri"/>
                <a:cs typeface="Calibri"/>
              </a:rPr>
              <a:t> </a:t>
            </a:r>
            <a:r>
              <a:rPr sz="1200" b="1" dirty="0">
                <a:solidFill>
                  <a:srgbClr val="FFFFFF"/>
                </a:solidFill>
                <a:latin typeface="Calibri"/>
                <a:cs typeface="Calibri"/>
              </a:rPr>
              <a:t>Culture</a:t>
            </a:r>
            <a:r>
              <a:rPr sz="1200" b="1" spc="-35" dirty="0">
                <a:solidFill>
                  <a:srgbClr val="FFFFFF"/>
                </a:solidFill>
                <a:latin typeface="Calibri"/>
                <a:cs typeface="Calibri"/>
              </a:rPr>
              <a:t> </a:t>
            </a:r>
            <a:r>
              <a:rPr sz="1200" b="1" dirty="0">
                <a:solidFill>
                  <a:srgbClr val="FFFFFF"/>
                </a:solidFill>
                <a:latin typeface="Calibri"/>
                <a:cs typeface="Calibri"/>
              </a:rPr>
              <a:t>of </a:t>
            </a:r>
            <a:r>
              <a:rPr sz="1200" b="1" spc="-254" dirty="0">
                <a:solidFill>
                  <a:srgbClr val="FFFFFF"/>
                </a:solidFill>
                <a:latin typeface="Calibri"/>
                <a:cs typeface="Calibri"/>
              </a:rPr>
              <a:t> </a:t>
            </a:r>
            <a:r>
              <a:rPr sz="1200" b="1" spc="-5" dirty="0">
                <a:solidFill>
                  <a:srgbClr val="FFFFFF"/>
                </a:solidFill>
                <a:latin typeface="Calibri"/>
                <a:cs typeface="Calibri"/>
              </a:rPr>
              <a:t>Student</a:t>
            </a:r>
            <a:r>
              <a:rPr sz="1200" b="1" spc="-20" dirty="0">
                <a:solidFill>
                  <a:srgbClr val="FFFFFF"/>
                </a:solidFill>
                <a:latin typeface="Calibri"/>
                <a:cs typeface="Calibri"/>
              </a:rPr>
              <a:t> </a:t>
            </a:r>
            <a:r>
              <a:rPr sz="1200" b="1" dirty="0">
                <a:solidFill>
                  <a:srgbClr val="FFFFFF"/>
                </a:solidFill>
                <a:latin typeface="Calibri"/>
                <a:cs typeface="Calibri"/>
              </a:rPr>
              <a:t>Support</a:t>
            </a:r>
            <a:endParaRPr sz="1200" dirty="0">
              <a:latin typeface="Calibri"/>
              <a:cs typeface="Calibri"/>
            </a:endParaRPr>
          </a:p>
          <a:p>
            <a:pPr marL="155575" marR="15875" indent="-128270">
              <a:spcBef>
                <a:spcPts val="10"/>
              </a:spcBef>
            </a:pPr>
            <a:r>
              <a:rPr sz="900" spc="-5" dirty="0">
                <a:solidFill>
                  <a:srgbClr val="FFFFFF"/>
                </a:solidFill>
                <a:latin typeface="Calibri"/>
                <a:cs typeface="Calibri"/>
              </a:rPr>
              <a:t>Whole Child </a:t>
            </a:r>
            <a:r>
              <a:rPr sz="900" dirty="0">
                <a:solidFill>
                  <a:srgbClr val="FFFFFF"/>
                </a:solidFill>
                <a:latin typeface="Calibri"/>
                <a:cs typeface="Calibri"/>
              </a:rPr>
              <a:t>&amp; </a:t>
            </a:r>
            <a:r>
              <a:rPr sz="900" spc="-5" dirty="0">
                <a:solidFill>
                  <a:srgbClr val="FFFFFF"/>
                </a:solidFill>
                <a:latin typeface="Calibri"/>
                <a:cs typeface="Calibri"/>
              </a:rPr>
              <a:t>Intervention </a:t>
            </a:r>
            <a:r>
              <a:rPr sz="900" spc="-190" dirty="0">
                <a:solidFill>
                  <a:srgbClr val="FFFFFF"/>
                </a:solidFill>
                <a:latin typeface="Calibri"/>
                <a:cs typeface="Calibri"/>
              </a:rPr>
              <a:t> </a:t>
            </a:r>
            <a:r>
              <a:rPr sz="900" spc="-5" dirty="0">
                <a:solidFill>
                  <a:srgbClr val="FFFFFF"/>
                </a:solidFill>
                <a:latin typeface="Calibri"/>
                <a:cs typeface="Calibri"/>
              </a:rPr>
              <a:t>Personalized Learning</a:t>
            </a:r>
            <a:endParaRPr sz="900" dirty="0">
              <a:latin typeface="Calibri"/>
              <a:cs typeface="Calibri"/>
            </a:endParaRPr>
          </a:p>
        </p:txBody>
      </p:sp>
      <p:grpSp>
        <p:nvGrpSpPr>
          <p:cNvPr id="29" name="object 29"/>
          <p:cNvGrpSpPr/>
          <p:nvPr/>
        </p:nvGrpSpPr>
        <p:grpSpPr>
          <a:xfrm>
            <a:off x="483757" y="4212428"/>
            <a:ext cx="1889125" cy="831215"/>
            <a:chOff x="28701" y="4618990"/>
            <a:chExt cx="1889125" cy="831215"/>
          </a:xfrm>
        </p:grpSpPr>
        <p:sp>
          <p:nvSpPr>
            <p:cNvPr id="30" name="object 30"/>
            <p:cNvSpPr/>
            <p:nvPr/>
          </p:nvSpPr>
          <p:spPr>
            <a:xfrm>
              <a:off x="54101" y="4644390"/>
              <a:ext cx="1838325" cy="780415"/>
            </a:xfrm>
            <a:custGeom>
              <a:avLst/>
              <a:gdLst/>
              <a:ahLst/>
              <a:cxnLst/>
              <a:rect l="l" t="t" r="r" b="b"/>
              <a:pathLst>
                <a:path w="1838325" h="780414">
                  <a:moveTo>
                    <a:pt x="1837944" y="0"/>
                  </a:moveTo>
                  <a:lnTo>
                    <a:pt x="0" y="0"/>
                  </a:lnTo>
                  <a:lnTo>
                    <a:pt x="0" y="780288"/>
                  </a:lnTo>
                  <a:lnTo>
                    <a:pt x="1837944" y="780288"/>
                  </a:lnTo>
                  <a:lnTo>
                    <a:pt x="1837944" y="0"/>
                  </a:lnTo>
                  <a:close/>
                </a:path>
              </a:pathLst>
            </a:custGeom>
            <a:solidFill>
              <a:srgbClr val="DF6A35"/>
            </a:solidFill>
          </p:spPr>
          <p:txBody>
            <a:bodyPr wrap="square" lIns="0" tIns="0" rIns="0" bIns="0" rtlCol="0"/>
            <a:lstStyle/>
            <a:p>
              <a:endParaRPr/>
            </a:p>
          </p:txBody>
        </p:sp>
        <p:sp>
          <p:nvSpPr>
            <p:cNvPr id="31" name="object 31"/>
            <p:cNvSpPr/>
            <p:nvPr/>
          </p:nvSpPr>
          <p:spPr>
            <a:xfrm>
              <a:off x="54101" y="4644390"/>
              <a:ext cx="1838325" cy="780415"/>
            </a:xfrm>
            <a:custGeom>
              <a:avLst/>
              <a:gdLst/>
              <a:ahLst/>
              <a:cxnLst/>
              <a:rect l="l" t="t" r="r" b="b"/>
              <a:pathLst>
                <a:path w="1838325" h="780414">
                  <a:moveTo>
                    <a:pt x="0" y="780288"/>
                  </a:moveTo>
                  <a:lnTo>
                    <a:pt x="1837944" y="780288"/>
                  </a:lnTo>
                  <a:lnTo>
                    <a:pt x="1837944" y="0"/>
                  </a:lnTo>
                  <a:lnTo>
                    <a:pt x="0" y="0"/>
                  </a:lnTo>
                  <a:lnTo>
                    <a:pt x="0" y="780288"/>
                  </a:lnTo>
                  <a:close/>
                </a:path>
              </a:pathLst>
            </a:custGeom>
            <a:ln w="50799">
              <a:solidFill>
                <a:srgbClr val="FFFFFF"/>
              </a:solidFill>
            </a:ln>
          </p:spPr>
          <p:txBody>
            <a:bodyPr wrap="square" lIns="0" tIns="0" rIns="0" bIns="0" rtlCol="0"/>
            <a:lstStyle/>
            <a:p>
              <a:endParaRPr/>
            </a:p>
          </p:txBody>
        </p:sp>
      </p:grpSp>
      <p:sp>
        <p:nvSpPr>
          <p:cNvPr id="32" name="object 32"/>
          <p:cNvSpPr txBox="1"/>
          <p:nvPr/>
        </p:nvSpPr>
        <p:spPr>
          <a:xfrm>
            <a:off x="636317" y="4272208"/>
            <a:ext cx="1638300" cy="667385"/>
          </a:xfrm>
          <a:prstGeom prst="rect">
            <a:avLst/>
          </a:prstGeom>
        </p:spPr>
        <p:txBody>
          <a:bodyPr vert="horz" wrap="square" lIns="0" tIns="12700" rIns="0" bIns="0" rtlCol="0">
            <a:spAutoFit/>
          </a:bodyPr>
          <a:lstStyle/>
          <a:p>
            <a:pPr marL="337185" marR="5080" indent="-325120">
              <a:spcBef>
                <a:spcPts val="100"/>
              </a:spcBef>
            </a:pPr>
            <a:r>
              <a:rPr sz="1200" b="1" dirty="0">
                <a:solidFill>
                  <a:srgbClr val="FFFFFF"/>
                </a:solidFill>
                <a:latin typeface="Calibri"/>
                <a:cs typeface="Calibri"/>
              </a:rPr>
              <a:t>Equipping &amp; </a:t>
            </a:r>
            <a:r>
              <a:rPr sz="1200" b="1" spc="-5" dirty="0">
                <a:solidFill>
                  <a:srgbClr val="FFFFFF"/>
                </a:solidFill>
                <a:latin typeface="Calibri"/>
                <a:cs typeface="Calibri"/>
              </a:rPr>
              <a:t>Empowering </a:t>
            </a:r>
            <a:r>
              <a:rPr sz="1200" b="1" spc="-260" dirty="0">
                <a:solidFill>
                  <a:srgbClr val="FFFFFF"/>
                </a:solidFill>
                <a:latin typeface="Calibri"/>
                <a:cs typeface="Calibri"/>
              </a:rPr>
              <a:t> </a:t>
            </a:r>
            <a:r>
              <a:rPr sz="1200" b="1" spc="-5" dirty="0">
                <a:solidFill>
                  <a:srgbClr val="FFFFFF"/>
                </a:solidFill>
                <a:latin typeface="Calibri"/>
                <a:cs typeface="Calibri"/>
              </a:rPr>
              <a:t>Leaders</a:t>
            </a:r>
            <a:r>
              <a:rPr sz="1200" b="1" spc="-10" dirty="0">
                <a:solidFill>
                  <a:srgbClr val="FFFFFF"/>
                </a:solidFill>
                <a:latin typeface="Calibri"/>
                <a:cs typeface="Calibri"/>
              </a:rPr>
              <a:t> </a:t>
            </a:r>
            <a:r>
              <a:rPr sz="1200" b="1" dirty="0">
                <a:solidFill>
                  <a:srgbClr val="FFFFFF"/>
                </a:solidFill>
                <a:latin typeface="Calibri"/>
                <a:cs typeface="Calibri"/>
              </a:rPr>
              <a:t>&amp;</a:t>
            </a:r>
            <a:r>
              <a:rPr sz="1200" b="1" spc="-10" dirty="0">
                <a:solidFill>
                  <a:srgbClr val="FFFFFF"/>
                </a:solidFill>
                <a:latin typeface="Calibri"/>
                <a:cs typeface="Calibri"/>
              </a:rPr>
              <a:t> </a:t>
            </a:r>
            <a:r>
              <a:rPr sz="1200" b="1" spc="-5" dirty="0">
                <a:solidFill>
                  <a:srgbClr val="FFFFFF"/>
                </a:solidFill>
                <a:latin typeface="Calibri"/>
                <a:cs typeface="Calibri"/>
              </a:rPr>
              <a:t>Staff</a:t>
            </a:r>
            <a:endParaRPr sz="1200" dirty="0">
              <a:latin typeface="Calibri"/>
              <a:cs typeface="Calibri"/>
            </a:endParaRPr>
          </a:p>
          <a:p>
            <a:pPr marL="212090" marR="32384" indent="172085">
              <a:spcBef>
                <a:spcPts val="10"/>
              </a:spcBef>
            </a:pPr>
            <a:r>
              <a:rPr sz="900" spc="-5" dirty="0">
                <a:solidFill>
                  <a:srgbClr val="FFFFFF"/>
                </a:solidFill>
                <a:latin typeface="Calibri"/>
                <a:cs typeface="Calibri"/>
              </a:rPr>
              <a:t>Strategic Staff Support </a:t>
            </a:r>
            <a:r>
              <a:rPr sz="900" dirty="0">
                <a:solidFill>
                  <a:srgbClr val="FFFFFF"/>
                </a:solidFill>
                <a:latin typeface="Calibri"/>
                <a:cs typeface="Calibri"/>
              </a:rPr>
              <a:t> </a:t>
            </a:r>
            <a:r>
              <a:rPr sz="900" spc="-5" dirty="0">
                <a:solidFill>
                  <a:srgbClr val="FFFFFF"/>
                </a:solidFill>
                <a:latin typeface="Calibri"/>
                <a:cs typeface="Calibri"/>
              </a:rPr>
              <a:t>Equitable</a:t>
            </a:r>
            <a:r>
              <a:rPr sz="900" dirty="0">
                <a:solidFill>
                  <a:srgbClr val="FFFFFF"/>
                </a:solidFill>
                <a:latin typeface="Calibri"/>
                <a:cs typeface="Calibri"/>
              </a:rPr>
              <a:t> </a:t>
            </a:r>
            <a:r>
              <a:rPr sz="900" spc="-5" dirty="0">
                <a:solidFill>
                  <a:srgbClr val="FFFFFF"/>
                </a:solidFill>
                <a:latin typeface="Calibri"/>
                <a:cs typeface="Calibri"/>
              </a:rPr>
              <a:t>Resource</a:t>
            </a:r>
            <a:r>
              <a:rPr sz="900" spc="-20" dirty="0">
                <a:solidFill>
                  <a:srgbClr val="FFFFFF"/>
                </a:solidFill>
                <a:latin typeface="Calibri"/>
                <a:cs typeface="Calibri"/>
              </a:rPr>
              <a:t> </a:t>
            </a:r>
            <a:r>
              <a:rPr sz="900" spc="-5" dirty="0">
                <a:solidFill>
                  <a:srgbClr val="FFFFFF"/>
                </a:solidFill>
                <a:latin typeface="Calibri"/>
                <a:cs typeface="Calibri"/>
              </a:rPr>
              <a:t>Allocation</a:t>
            </a:r>
            <a:endParaRPr sz="900" dirty="0">
              <a:latin typeface="Calibri"/>
              <a:cs typeface="Calibri"/>
            </a:endParaRPr>
          </a:p>
        </p:txBody>
      </p:sp>
      <p:grpSp>
        <p:nvGrpSpPr>
          <p:cNvPr id="33" name="object 33"/>
          <p:cNvGrpSpPr/>
          <p:nvPr/>
        </p:nvGrpSpPr>
        <p:grpSpPr>
          <a:xfrm>
            <a:off x="533514" y="5175791"/>
            <a:ext cx="1889125" cy="831215"/>
            <a:chOff x="28701" y="5655309"/>
            <a:chExt cx="1889125" cy="831215"/>
          </a:xfrm>
        </p:grpSpPr>
        <p:sp>
          <p:nvSpPr>
            <p:cNvPr id="34" name="object 34"/>
            <p:cNvSpPr/>
            <p:nvPr/>
          </p:nvSpPr>
          <p:spPr>
            <a:xfrm>
              <a:off x="54101" y="5680709"/>
              <a:ext cx="1838325" cy="780415"/>
            </a:xfrm>
            <a:custGeom>
              <a:avLst/>
              <a:gdLst/>
              <a:ahLst/>
              <a:cxnLst/>
              <a:rect l="l" t="t" r="r" b="b"/>
              <a:pathLst>
                <a:path w="1838325" h="780414">
                  <a:moveTo>
                    <a:pt x="1837944" y="0"/>
                  </a:moveTo>
                  <a:lnTo>
                    <a:pt x="0" y="0"/>
                  </a:lnTo>
                  <a:lnTo>
                    <a:pt x="0" y="780287"/>
                  </a:lnTo>
                  <a:lnTo>
                    <a:pt x="1837944" y="780287"/>
                  </a:lnTo>
                  <a:lnTo>
                    <a:pt x="1837944" y="0"/>
                  </a:lnTo>
                  <a:close/>
                </a:path>
              </a:pathLst>
            </a:custGeom>
            <a:solidFill>
              <a:srgbClr val="BE9000"/>
            </a:solidFill>
          </p:spPr>
          <p:txBody>
            <a:bodyPr wrap="square" lIns="0" tIns="0" rIns="0" bIns="0" rtlCol="0"/>
            <a:lstStyle/>
            <a:p>
              <a:endParaRPr/>
            </a:p>
          </p:txBody>
        </p:sp>
        <p:sp>
          <p:nvSpPr>
            <p:cNvPr id="35" name="object 35"/>
            <p:cNvSpPr/>
            <p:nvPr/>
          </p:nvSpPr>
          <p:spPr>
            <a:xfrm>
              <a:off x="54101" y="5680709"/>
              <a:ext cx="1838325" cy="780415"/>
            </a:xfrm>
            <a:custGeom>
              <a:avLst/>
              <a:gdLst/>
              <a:ahLst/>
              <a:cxnLst/>
              <a:rect l="l" t="t" r="r" b="b"/>
              <a:pathLst>
                <a:path w="1838325" h="780414">
                  <a:moveTo>
                    <a:pt x="0" y="780287"/>
                  </a:moveTo>
                  <a:lnTo>
                    <a:pt x="1837944" y="780287"/>
                  </a:lnTo>
                  <a:lnTo>
                    <a:pt x="1837944" y="0"/>
                  </a:lnTo>
                  <a:lnTo>
                    <a:pt x="0" y="0"/>
                  </a:lnTo>
                  <a:lnTo>
                    <a:pt x="0" y="780287"/>
                  </a:lnTo>
                  <a:close/>
                </a:path>
              </a:pathLst>
            </a:custGeom>
            <a:ln w="50800">
              <a:solidFill>
                <a:srgbClr val="FFFFFF"/>
              </a:solidFill>
            </a:ln>
          </p:spPr>
          <p:txBody>
            <a:bodyPr wrap="square" lIns="0" tIns="0" rIns="0" bIns="0" rtlCol="0"/>
            <a:lstStyle/>
            <a:p>
              <a:endParaRPr/>
            </a:p>
          </p:txBody>
        </p:sp>
      </p:grpSp>
      <p:sp>
        <p:nvSpPr>
          <p:cNvPr id="36" name="object 36"/>
          <p:cNvSpPr txBox="1"/>
          <p:nvPr/>
        </p:nvSpPr>
        <p:spPr>
          <a:xfrm>
            <a:off x="751001" y="5257484"/>
            <a:ext cx="1454150" cy="667385"/>
          </a:xfrm>
          <a:prstGeom prst="rect">
            <a:avLst/>
          </a:prstGeom>
        </p:spPr>
        <p:txBody>
          <a:bodyPr vert="horz" wrap="square" lIns="0" tIns="12700" rIns="0" bIns="0" rtlCol="0">
            <a:spAutoFit/>
          </a:bodyPr>
          <a:lstStyle/>
          <a:p>
            <a:pPr marL="180340" marR="136525" indent="-167640">
              <a:spcBef>
                <a:spcPts val="100"/>
              </a:spcBef>
            </a:pPr>
            <a:r>
              <a:rPr sz="1200" b="1" spc="-5" dirty="0">
                <a:solidFill>
                  <a:srgbClr val="FFFFFF"/>
                </a:solidFill>
                <a:latin typeface="Calibri"/>
                <a:cs typeface="Calibri"/>
              </a:rPr>
              <a:t>Creating</a:t>
            </a:r>
            <a:r>
              <a:rPr sz="1200" b="1" spc="-25" dirty="0">
                <a:solidFill>
                  <a:srgbClr val="FFFFFF"/>
                </a:solidFill>
                <a:latin typeface="Calibri"/>
                <a:cs typeface="Calibri"/>
              </a:rPr>
              <a:t> </a:t>
            </a:r>
            <a:r>
              <a:rPr sz="1200" b="1" dirty="0">
                <a:solidFill>
                  <a:srgbClr val="FFFFFF"/>
                </a:solidFill>
                <a:latin typeface="Calibri"/>
                <a:cs typeface="Calibri"/>
              </a:rPr>
              <a:t>a</a:t>
            </a:r>
            <a:r>
              <a:rPr sz="1200" b="1" spc="-20" dirty="0">
                <a:solidFill>
                  <a:srgbClr val="FFFFFF"/>
                </a:solidFill>
                <a:latin typeface="Calibri"/>
                <a:cs typeface="Calibri"/>
              </a:rPr>
              <a:t> </a:t>
            </a:r>
            <a:r>
              <a:rPr sz="1200" b="1" spc="-5" dirty="0">
                <a:solidFill>
                  <a:srgbClr val="FFFFFF"/>
                </a:solidFill>
                <a:latin typeface="Calibri"/>
                <a:cs typeface="Calibri"/>
              </a:rPr>
              <a:t>System</a:t>
            </a:r>
            <a:r>
              <a:rPr sz="1200" b="1" spc="-30" dirty="0">
                <a:solidFill>
                  <a:srgbClr val="FFFFFF"/>
                </a:solidFill>
                <a:latin typeface="Calibri"/>
                <a:cs typeface="Calibri"/>
              </a:rPr>
              <a:t> </a:t>
            </a:r>
            <a:r>
              <a:rPr sz="1200" b="1" dirty="0">
                <a:solidFill>
                  <a:srgbClr val="FFFFFF"/>
                </a:solidFill>
                <a:latin typeface="Calibri"/>
                <a:cs typeface="Calibri"/>
              </a:rPr>
              <a:t>of </a:t>
            </a:r>
            <a:r>
              <a:rPr sz="1200" b="1" spc="-254" dirty="0">
                <a:solidFill>
                  <a:srgbClr val="FFFFFF"/>
                </a:solidFill>
                <a:latin typeface="Calibri"/>
                <a:cs typeface="Calibri"/>
              </a:rPr>
              <a:t> </a:t>
            </a:r>
            <a:r>
              <a:rPr sz="1200" b="1" dirty="0">
                <a:solidFill>
                  <a:srgbClr val="FFFFFF"/>
                </a:solidFill>
                <a:latin typeface="Calibri"/>
                <a:cs typeface="Calibri"/>
              </a:rPr>
              <a:t>School</a:t>
            </a:r>
            <a:r>
              <a:rPr sz="1200" b="1" spc="-10" dirty="0">
                <a:solidFill>
                  <a:srgbClr val="FFFFFF"/>
                </a:solidFill>
                <a:latin typeface="Calibri"/>
                <a:cs typeface="Calibri"/>
              </a:rPr>
              <a:t> </a:t>
            </a:r>
            <a:r>
              <a:rPr sz="1200" b="1" dirty="0">
                <a:solidFill>
                  <a:srgbClr val="FFFFFF"/>
                </a:solidFill>
                <a:latin typeface="Calibri"/>
                <a:cs typeface="Calibri"/>
              </a:rPr>
              <a:t>Support</a:t>
            </a:r>
            <a:endParaRPr sz="1200" dirty="0">
              <a:latin typeface="Calibri"/>
              <a:cs typeface="Calibri"/>
            </a:endParaRPr>
          </a:p>
          <a:p>
            <a:pPr marL="43815" algn="ctr">
              <a:spcBef>
                <a:spcPts val="10"/>
              </a:spcBef>
            </a:pPr>
            <a:r>
              <a:rPr sz="900" spc="-5" dirty="0">
                <a:solidFill>
                  <a:srgbClr val="FFFFFF"/>
                </a:solidFill>
                <a:latin typeface="Calibri"/>
                <a:cs typeface="Calibri"/>
              </a:rPr>
              <a:t>Strategic</a:t>
            </a:r>
            <a:r>
              <a:rPr sz="900" spc="-20" dirty="0">
                <a:solidFill>
                  <a:srgbClr val="FFFFFF"/>
                </a:solidFill>
                <a:latin typeface="Calibri"/>
                <a:cs typeface="Calibri"/>
              </a:rPr>
              <a:t> </a:t>
            </a:r>
            <a:r>
              <a:rPr sz="900" spc="-5" dirty="0">
                <a:solidFill>
                  <a:srgbClr val="FFFFFF"/>
                </a:solidFill>
                <a:latin typeface="Calibri"/>
                <a:cs typeface="Calibri"/>
              </a:rPr>
              <a:t>Staff</a:t>
            </a:r>
            <a:r>
              <a:rPr sz="900" spc="-15" dirty="0">
                <a:solidFill>
                  <a:srgbClr val="FFFFFF"/>
                </a:solidFill>
                <a:latin typeface="Calibri"/>
                <a:cs typeface="Calibri"/>
              </a:rPr>
              <a:t> </a:t>
            </a:r>
            <a:r>
              <a:rPr sz="900" spc="-5" dirty="0">
                <a:solidFill>
                  <a:srgbClr val="FFFFFF"/>
                </a:solidFill>
                <a:latin typeface="Calibri"/>
                <a:cs typeface="Calibri"/>
              </a:rPr>
              <a:t>Support</a:t>
            </a:r>
            <a:endParaRPr sz="900" dirty="0">
              <a:latin typeface="Calibri"/>
              <a:cs typeface="Calibri"/>
            </a:endParaRPr>
          </a:p>
          <a:p>
            <a:pPr marL="42545" algn="ctr"/>
            <a:r>
              <a:rPr sz="900" spc="-5" dirty="0">
                <a:solidFill>
                  <a:srgbClr val="FFFFFF"/>
                </a:solidFill>
                <a:latin typeface="Calibri"/>
                <a:cs typeface="Calibri"/>
              </a:rPr>
              <a:t>Equitable</a:t>
            </a:r>
            <a:r>
              <a:rPr sz="900" spc="5" dirty="0">
                <a:solidFill>
                  <a:srgbClr val="FFFFFF"/>
                </a:solidFill>
                <a:latin typeface="Calibri"/>
                <a:cs typeface="Calibri"/>
              </a:rPr>
              <a:t> </a:t>
            </a:r>
            <a:r>
              <a:rPr sz="900" spc="-5" dirty="0">
                <a:solidFill>
                  <a:srgbClr val="FFFFFF"/>
                </a:solidFill>
                <a:latin typeface="Calibri"/>
                <a:cs typeface="Calibri"/>
              </a:rPr>
              <a:t>Resource</a:t>
            </a:r>
            <a:r>
              <a:rPr sz="900" spc="-15" dirty="0">
                <a:solidFill>
                  <a:srgbClr val="FFFFFF"/>
                </a:solidFill>
                <a:latin typeface="Calibri"/>
                <a:cs typeface="Calibri"/>
              </a:rPr>
              <a:t> </a:t>
            </a:r>
            <a:r>
              <a:rPr sz="900" spc="-5" dirty="0">
                <a:solidFill>
                  <a:srgbClr val="FFFFFF"/>
                </a:solidFill>
                <a:latin typeface="Calibri"/>
                <a:cs typeface="Calibri"/>
              </a:rPr>
              <a:t>Allocation</a:t>
            </a:r>
            <a:endParaRPr sz="900" dirty="0">
              <a:latin typeface="Calibri"/>
              <a:cs typeface="Calibri"/>
            </a:endParaRPr>
          </a:p>
        </p:txBody>
      </p:sp>
      <p:sp>
        <p:nvSpPr>
          <p:cNvPr id="39" name="object 11">
            <a:extLst>
              <a:ext uri="{FF2B5EF4-FFF2-40B4-BE49-F238E27FC236}">
                <a16:creationId xmlns:a16="http://schemas.microsoft.com/office/drawing/2014/main" id="{6DA10106-5C16-A811-6F98-DB11D62C9F48}"/>
              </a:ext>
            </a:extLst>
          </p:cNvPr>
          <p:cNvSpPr txBox="1"/>
          <p:nvPr/>
        </p:nvSpPr>
        <p:spPr>
          <a:xfrm>
            <a:off x="4444810" y="1031990"/>
            <a:ext cx="3145794" cy="738664"/>
          </a:xfrm>
          <a:prstGeom prst="rect">
            <a:avLst/>
          </a:prstGeom>
          <a:ln w="12700">
            <a:solidFill>
              <a:srgbClr val="A4A4A4"/>
            </a:solidFill>
          </a:ln>
        </p:spPr>
        <p:txBody>
          <a:bodyPr vert="horz" wrap="square" lIns="0" tIns="0" rIns="0" bIns="0" rtlCol="0">
            <a:spAutoFit/>
          </a:bodyPr>
          <a:lstStyle/>
          <a:p>
            <a:pPr algn="ctr">
              <a:spcBef>
                <a:spcPts val="900"/>
              </a:spcBef>
            </a:pPr>
            <a:r>
              <a:rPr lang="en-US" sz="1200" b="0" i="0" dirty="0">
                <a:effectLst/>
                <a:latin typeface="Calibri" panose="020F0502020204030204" pitchFamily="34" charset="0"/>
              </a:rPr>
              <a:t>By May 2025, we will increase the % students in grades 3-5, scoring proficient or above in math by 5% from 10% to 15% and decrease students scoring beginning by 5% from 58% to 53%.</a:t>
            </a:r>
            <a:endParaRPr sz="1200" dirty="0">
              <a:latin typeface="Calibri"/>
              <a:cs typeface="Calibri"/>
            </a:endParaRPr>
          </a:p>
        </p:txBody>
      </p:sp>
      <p:sp>
        <p:nvSpPr>
          <p:cNvPr id="40" name="object 11">
            <a:extLst>
              <a:ext uri="{FF2B5EF4-FFF2-40B4-BE49-F238E27FC236}">
                <a16:creationId xmlns:a16="http://schemas.microsoft.com/office/drawing/2014/main" id="{22A5FBAC-1521-0CED-2840-3A9820B0EA01}"/>
              </a:ext>
            </a:extLst>
          </p:cNvPr>
          <p:cNvSpPr txBox="1"/>
          <p:nvPr/>
        </p:nvSpPr>
        <p:spPr>
          <a:xfrm>
            <a:off x="8020257" y="1053510"/>
            <a:ext cx="3145794" cy="369332"/>
          </a:xfrm>
          <a:prstGeom prst="rect">
            <a:avLst/>
          </a:prstGeom>
          <a:ln w="12700">
            <a:solidFill>
              <a:srgbClr val="A4A4A4"/>
            </a:solidFill>
          </a:ln>
        </p:spPr>
        <p:txBody>
          <a:bodyPr vert="horz" wrap="square" lIns="0" tIns="0" rIns="0" bIns="0" rtlCol="0">
            <a:spAutoFit/>
          </a:bodyPr>
          <a:lstStyle/>
          <a:p>
            <a:pPr algn="ctr">
              <a:spcBef>
                <a:spcPts val="900"/>
              </a:spcBef>
            </a:pPr>
            <a:r>
              <a:rPr lang="en-US" sz="1200" b="0" i="0" dirty="0">
                <a:effectLst/>
                <a:latin typeface="Calibri" panose="020F0502020204030204" pitchFamily="34" charset="0"/>
              </a:rPr>
              <a:t>By May 2025, we will increase the % of CCRPI Attendance from 60% to 65%. (5% Growth)</a:t>
            </a:r>
            <a:endParaRPr sz="1200" dirty="0">
              <a:latin typeface="Calibri"/>
              <a:cs typeface="Calibri"/>
            </a:endParaRPr>
          </a:p>
        </p:txBody>
      </p:sp>
      <p:sp>
        <p:nvSpPr>
          <p:cNvPr id="13" name="object 11">
            <a:extLst>
              <a:ext uri="{FF2B5EF4-FFF2-40B4-BE49-F238E27FC236}">
                <a16:creationId xmlns:a16="http://schemas.microsoft.com/office/drawing/2014/main" id="{9E86F3F4-52B3-58BF-DB21-094A73293E35}"/>
              </a:ext>
            </a:extLst>
          </p:cNvPr>
          <p:cNvSpPr txBox="1"/>
          <p:nvPr/>
        </p:nvSpPr>
        <p:spPr>
          <a:xfrm>
            <a:off x="2490181" y="2034392"/>
            <a:ext cx="3473218" cy="1523494"/>
          </a:xfrm>
          <a:prstGeom prst="rect">
            <a:avLst/>
          </a:prstGeom>
          <a:solidFill>
            <a:schemeClr val="bg1">
              <a:lumMod val="85000"/>
            </a:schemeClr>
          </a:solidFill>
          <a:ln w="12700">
            <a:solidFill>
              <a:srgbClr val="A4A4A4"/>
            </a:solidFill>
          </a:ln>
        </p:spPr>
        <p:txBody>
          <a:bodyPr vert="horz" wrap="square" lIns="0" tIns="0" rIns="0" bIns="0" rtlCol="0">
            <a:spAutoFit/>
          </a:bodyPr>
          <a:lstStyle/>
          <a:p>
            <a:pPr>
              <a:spcBef>
                <a:spcPts val="900"/>
              </a:spcBef>
            </a:pPr>
            <a:r>
              <a:rPr lang="en-US" sz="1200" b="0" i="0" dirty="0">
                <a:effectLst/>
                <a:latin typeface="Calibri" panose="020F0502020204030204" pitchFamily="34" charset="0"/>
              </a:rPr>
              <a:t>1.Offer an academically challenging curriculum </a:t>
            </a:r>
            <a:r>
              <a:rPr lang="en-US" sz="1200" dirty="0">
                <a:latin typeface="Calibri" panose="020F0502020204030204" pitchFamily="34" charset="0"/>
              </a:rPr>
              <a:t>that prepares students for college and career readiness</a:t>
            </a:r>
          </a:p>
          <a:p>
            <a:pPr>
              <a:spcBef>
                <a:spcPts val="900"/>
              </a:spcBef>
            </a:pPr>
            <a:r>
              <a:rPr lang="en-US" sz="1200" dirty="0">
                <a:latin typeface="Calibri" panose="020F0502020204030204" pitchFamily="34" charset="0"/>
                <a:cs typeface="Calibri"/>
              </a:rPr>
              <a:t>2. Ensure a safe effective learning environment that encourages the use of an instructional framework to explicitly teach reading and math</a:t>
            </a:r>
          </a:p>
          <a:p>
            <a:pPr>
              <a:spcBef>
                <a:spcPts val="900"/>
              </a:spcBef>
            </a:pPr>
            <a:r>
              <a:rPr lang="en-US" sz="1200" dirty="0">
                <a:latin typeface="Calibri" panose="020F0502020204030204" pitchFamily="34" charset="0"/>
                <a:cs typeface="Calibri"/>
              </a:rPr>
              <a:t>3.Ensure that all students learn about multiple topics from a variety of different viewpoints.</a:t>
            </a:r>
            <a:endParaRPr sz="1200" dirty="0">
              <a:latin typeface="Calibri"/>
              <a:cs typeface="Calibri"/>
            </a:endParaRPr>
          </a:p>
        </p:txBody>
      </p:sp>
      <p:sp>
        <p:nvSpPr>
          <p:cNvPr id="15" name="object 11">
            <a:extLst>
              <a:ext uri="{FF2B5EF4-FFF2-40B4-BE49-F238E27FC236}">
                <a16:creationId xmlns:a16="http://schemas.microsoft.com/office/drawing/2014/main" id="{62F90C09-B590-9123-AE9E-454B6813D57F}"/>
              </a:ext>
            </a:extLst>
          </p:cNvPr>
          <p:cNvSpPr txBox="1"/>
          <p:nvPr/>
        </p:nvSpPr>
        <p:spPr>
          <a:xfrm>
            <a:off x="2513380" y="3637312"/>
            <a:ext cx="3494745" cy="800219"/>
          </a:xfrm>
          <a:prstGeom prst="rect">
            <a:avLst/>
          </a:prstGeom>
          <a:solidFill>
            <a:schemeClr val="tx2">
              <a:lumMod val="20000"/>
              <a:lumOff val="80000"/>
            </a:schemeClr>
          </a:solidFill>
          <a:ln w="12700">
            <a:solidFill>
              <a:srgbClr val="A4A4A4"/>
            </a:solidFill>
          </a:ln>
        </p:spPr>
        <p:txBody>
          <a:bodyPr vert="horz" wrap="square" lIns="0" tIns="0" rIns="0" bIns="0" rtlCol="0">
            <a:spAutoFit/>
          </a:bodyPr>
          <a:lstStyle/>
          <a:p>
            <a:pPr marL="182880"/>
            <a:r>
              <a:rPr lang="en-US" sz="1200" dirty="0">
                <a:latin typeface="Calibri"/>
                <a:cs typeface="Calibri"/>
              </a:rPr>
              <a:t>4. </a:t>
            </a:r>
            <a:r>
              <a:rPr lang="en-US" sz="1000" dirty="0">
                <a:latin typeface="Calibri"/>
                <a:cs typeface="Calibri"/>
              </a:rPr>
              <a:t>Effectively use existing and appropriate tools to measure, analyze, and communicate student progress</a:t>
            </a:r>
          </a:p>
          <a:p>
            <a:pPr marL="182880"/>
            <a:r>
              <a:rPr lang="en-US" sz="1000" dirty="0">
                <a:latin typeface="Calibri"/>
                <a:cs typeface="Calibri"/>
              </a:rPr>
              <a:t>5. Effectively monitor attendance protocols and systems </a:t>
            </a:r>
          </a:p>
          <a:p>
            <a:pPr marL="182880"/>
            <a:r>
              <a:rPr lang="en-US" sz="1000" dirty="0">
                <a:latin typeface="Calibri"/>
                <a:cs typeface="Calibri"/>
              </a:rPr>
              <a:t>6. Create a collaborative, inclusive, and responsive school culture </a:t>
            </a:r>
            <a:endParaRPr sz="1000" dirty="0">
              <a:latin typeface="Calibri"/>
              <a:cs typeface="Calibri"/>
            </a:endParaRPr>
          </a:p>
        </p:txBody>
      </p:sp>
      <p:sp>
        <p:nvSpPr>
          <p:cNvPr id="38" name="object 11">
            <a:extLst>
              <a:ext uri="{FF2B5EF4-FFF2-40B4-BE49-F238E27FC236}">
                <a16:creationId xmlns:a16="http://schemas.microsoft.com/office/drawing/2014/main" id="{738B80A0-09C6-380E-BE2E-2AE69C494B37}"/>
              </a:ext>
            </a:extLst>
          </p:cNvPr>
          <p:cNvSpPr txBox="1"/>
          <p:nvPr/>
        </p:nvSpPr>
        <p:spPr>
          <a:xfrm>
            <a:off x="2490181" y="4486900"/>
            <a:ext cx="3517944" cy="615553"/>
          </a:xfrm>
          <a:prstGeom prst="rect">
            <a:avLst/>
          </a:prstGeom>
          <a:solidFill>
            <a:schemeClr val="accent2">
              <a:lumMod val="60000"/>
              <a:lumOff val="40000"/>
            </a:schemeClr>
          </a:solidFill>
          <a:ln w="12700">
            <a:solidFill>
              <a:srgbClr val="A4A4A4"/>
            </a:solidFill>
          </a:ln>
        </p:spPr>
        <p:txBody>
          <a:bodyPr vert="horz" wrap="square" lIns="0" tIns="0" rIns="0" bIns="0" rtlCol="0">
            <a:spAutoFit/>
          </a:bodyPr>
          <a:lstStyle/>
          <a:p>
            <a:r>
              <a:rPr lang="en-US" sz="1000" dirty="0">
                <a:latin typeface="Calibri"/>
                <a:cs typeface="Calibri"/>
              </a:rPr>
              <a:t>7. Build teacher capacity to meet the academic needs of the students </a:t>
            </a:r>
          </a:p>
          <a:p>
            <a:r>
              <a:rPr lang="en-US" sz="1000" dirty="0">
                <a:latin typeface="Calibri"/>
                <a:cs typeface="Calibri"/>
              </a:rPr>
              <a:t>8. Create a Supportive Work Environment that motivates and retains staff. </a:t>
            </a:r>
            <a:endParaRPr sz="1000" dirty="0">
              <a:latin typeface="Calibri"/>
              <a:cs typeface="Calibri"/>
            </a:endParaRPr>
          </a:p>
        </p:txBody>
      </p:sp>
      <p:sp>
        <p:nvSpPr>
          <p:cNvPr id="41" name="object 11">
            <a:extLst>
              <a:ext uri="{FF2B5EF4-FFF2-40B4-BE49-F238E27FC236}">
                <a16:creationId xmlns:a16="http://schemas.microsoft.com/office/drawing/2014/main" id="{568DBDB5-50B7-1BDB-10F1-E73C3AB1C0A6}"/>
              </a:ext>
            </a:extLst>
          </p:cNvPr>
          <p:cNvSpPr txBox="1"/>
          <p:nvPr/>
        </p:nvSpPr>
        <p:spPr>
          <a:xfrm>
            <a:off x="2467818" y="5201191"/>
            <a:ext cx="3517943" cy="1546577"/>
          </a:xfrm>
          <a:prstGeom prst="rect">
            <a:avLst/>
          </a:prstGeom>
          <a:solidFill>
            <a:schemeClr val="bg2">
              <a:lumMod val="50000"/>
            </a:schemeClr>
          </a:solidFill>
          <a:ln w="12700">
            <a:solidFill>
              <a:srgbClr val="A4A4A4"/>
            </a:solidFill>
          </a:ln>
        </p:spPr>
        <p:txBody>
          <a:bodyPr vert="horz" wrap="square" lIns="0" tIns="0" rIns="0" bIns="0" rtlCol="0">
            <a:spAutoFit/>
          </a:bodyPr>
          <a:lstStyle/>
          <a:p>
            <a:pPr>
              <a:spcBef>
                <a:spcPts val="900"/>
              </a:spcBef>
            </a:pPr>
            <a:r>
              <a:rPr lang="en-US" sz="1100" dirty="0">
                <a:latin typeface="Calibri"/>
                <a:cs typeface="Calibri"/>
              </a:rPr>
              <a:t>9. Provide necessary resources to enhance teaching and learning in all spaces</a:t>
            </a:r>
          </a:p>
          <a:p>
            <a:pPr>
              <a:spcBef>
                <a:spcPts val="900"/>
              </a:spcBef>
            </a:pPr>
            <a:r>
              <a:rPr lang="en-US" sz="1100" dirty="0">
                <a:latin typeface="Calibri"/>
                <a:cs typeface="Calibri"/>
              </a:rPr>
              <a:t>10. Attract and build capacity of talented and knowledgeable staff to meet school needs</a:t>
            </a:r>
          </a:p>
          <a:p>
            <a:pPr>
              <a:spcBef>
                <a:spcPts val="900"/>
              </a:spcBef>
            </a:pPr>
            <a:r>
              <a:rPr lang="en-US" sz="1100" dirty="0">
                <a:latin typeface="Calibri"/>
                <a:cs typeface="Calibri"/>
              </a:rPr>
              <a:t>11. Build and sustain parent engagement, community partnerships, and  student voice</a:t>
            </a:r>
          </a:p>
          <a:p>
            <a:pPr algn="ctr">
              <a:spcBef>
                <a:spcPts val="900"/>
              </a:spcBef>
            </a:pPr>
            <a:r>
              <a:rPr lang="en-US" sz="1200" dirty="0">
                <a:latin typeface="Calibri"/>
                <a:cs typeface="Calibri"/>
              </a:rPr>
              <a:t> </a:t>
            </a:r>
            <a:endParaRPr sz="1200" dirty="0">
              <a:latin typeface="Calibri"/>
              <a:cs typeface="Calibri"/>
            </a:endParaRPr>
          </a:p>
        </p:txBody>
      </p:sp>
      <p:sp>
        <p:nvSpPr>
          <p:cNvPr id="42" name="object 3">
            <a:extLst>
              <a:ext uri="{FF2B5EF4-FFF2-40B4-BE49-F238E27FC236}">
                <a16:creationId xmlns:a16="http://schemas.microsoft.com/office/drawing/2014/main" id="{99AEE277-EACD-9026-70E4-F80D16A7BFCF}"/>
              </a:ext>
            </a:extLst>
          </p:cNvPr>
          <p:cNvSpPr txBox="1"/>
          <p:nvPr/>
        </p:nvSpPr>
        <p:spPr>
          <a:xfrm>
            <a:off x="6249072" y="3486260"/>
            <a:ext cx="5893018" cy="886140"/>
          </a:xfrm>
          <a:prstGeom prst="rect">
            <a:avLst/>
          </a:prstGeom>
          <a:solidFill>
            <a:schemeClr val="accent1">
              <a:lumMod val="20000"/>
              <a:lumOff val="80000"/>
            </a:schemeClr>
          </a:solidFill>
        </p:spPr>
        <p:txBody>
          <a:bodyPr vert="horz" wrap="square" lIns="0" tIns="39370" rIns="0" bIns="0" rtlCol="0">
            <a:spAutoFit/>
          </a:bodyPr>
          <a:lstStyle/>
          <a:p>
            <a:pPr marL="92710">
              <a:spcBef>
                <a:spcPts val="310"/>
              </a:spcBef>
            </a:pPr>
            <a:r>
              <a:rPr lang="en-US" sz="1000" b="1" spc="-5" dirty="0">
                <a:latin typeface="Calibri"/>
                <a:cs typeface="Calibri"/>
              </a:rPr>
              <a:t>4a.</a:t>
            </a:r>
            <a:r>
              <a:rPr sz="1000" b="1" spc="-5" dirty="0">
                <a:latin typeface="Calibri"/>
                <a:cs typeface="Calibri"/>
              </a:rPr>
              <a:t>.</a:t>
            </a:r>
            <a:r>
              <a:rPr sz="1000" b="1" dirty="0">
                <a:latin typeface="Calibri"/>
                <a:cs typeface="Calibri"/>
              </a:rPr>
              <a:t> </a:t>
            </a:r>
            <a:r>
              <a:rPr lang="en-US" sz="1000" b="1" dirty="0">
                <a:latin typeface="Calibri"/>
                <a:cs typeface="Calibri"/>
              </a:rPr>
              <a:t> Complete ongoing data protocol with teachers during collaborative planning</a:t>
            </a:r>
            <a:endParaRPr sz="1000" dirty="0">
              <a:latin typeface="Calibri"/>
              <a:cs typeface="Calibri"/>
            </a:endParaRPr>
          </a:p>
          <a:p>
            <a:pPr marL="92710">
              <a:spcBef>
                <a:spcPts val="605"/>
              </a:spcBef>
            </a:pPr>
            <a:r>
              <a:rPr lang="en-US" sz="1000" b="1" spc="-5" dirty="0">
                <a:latin typeface="Calibri"/>
                <a:cs typeface="Calibri"/>
              </a:rPr>
              <a:t>4</a:t>
            </a:r>
            <a:r>
              <a:rPr sz="1000" b="1" spc="-5" dirty="0">
                <a:latin typeface="Calibri"/>
                <a:cs typeface="Calibri"/>
              </a:rPr>
              <a:t>B.</a:t>
            </a:r>
            <a:r>
              <a:rPr lang="en-US" sz="1000" b="1" spc="-5" dirty="0">
                <a:latin typeface="Calibri"/>
                <a:cs typeface="Calibri"/>
              </a:rPr>
              <a:t> Use if frequent common assessments , analyze date, use to guide instruction</a:t>
            </a:r>
          </a:p>
          <a:p>
            <a:pPr marL="92710">
              <a:spcBef>
                <a:spcPts val="605"/>
              </a:spcBef>
            </a:pPr>
            <a:r>
              <a:rPr lang="en-US" sz="1000" b="1" spc="-5" dirty="0">
                <a:latin typeface="Calibri"/>
                <a:cs typeface="Calibri"/>
              </a:rPr>
              <a:t>6a .Integrate SWD professional learning to structure special education instructional framework</a:t>
            </a:r>
          </a:p>
          <a:p>
            <a:pPr marL="92710">
              <a:spcBef>
                <a:spcPts val="605"/>
              </a:spcBef>
            </a:pPr>
            <a:r>
              <a:rPr lang="en-US" sz="1000" b="1" spc="-5" dirty="0">
                <a:latin typeface="Calibri"/>
                <a:cs typeface="Calibri"/>
              </a:rPr>
              <a:t>4c/5b. Implement a school wide behavior plan (PBIS focused) / Implement attendance Incentives</a:t>
            </a:r>
          </a:p>
        </p:txBody>
      </p:sp>
      <p:sp>
        <p:nvSpPr>
          <p:cNvPr id="43" name="object 3">
            <a:extLst>
              <a:ext uri="{FF2B5EF4-FFF2-40B4-BE49-F238E27FC236}">
                <a16:creationId xmlns:a16="http://schemas.microsoft.com/office/drawing/2014/main" id="{83DA864C-1A78-17CB-BA83-C8D5B5F677DC}"/>
              </a:ext>
            </a:extLst>
          </p:cNvPr>
          <p:cNvSpPr txBox="1"/>
          <p:nvPr/>
        </p:nvSpPr>
        <p:spPr>
          <a:xfrm>
            <a:off x="6249072" y="4362935"/>
            <a:ext cx="5893018" cy="655308"/>
          </a:xfrm>
          <a:prstGeom prst="rect">
            <a:avLst/>
          </a:prstGeom>
          <a:solidFill>
            <a:schemeClr val="accent2">
              <a:lumMod val="60000"/>
              <a:lumOff val="40000"/>
            </a:schemeClr>
          </a:solidFill>
        </p:spPr>
        <p:txBody>
          <a:bodyPr vert="horz" wrap="square" lIns="0" tIns="39370" rIns="0" bIns="0" rtlCol="0">
            <a:spAutoFit/>
          </a:bodyPr>
          <a:lstStyle/>
          <a:p>
            <a:pPr marL="92710">
              <a:spcBef>
                <a:spcPts val="310"/>
              </a:spcBef>
            </a:pPr>
            <a:r>
              <a:rPr lang="en-US" sz="1000" b="1" spc="-5" dirty="0">
                <a:latin typeface="Calibri"/>
                <a:cs typeface="Calibri"/>
              </a:rPr>
              <a:t>6a.</a:t>
            </a:r>
            <a:r>
              <a:rPr sz="1000" b="1" spc="-5" dirty="0">
                <a:latin typeface="Calibri"/>
                <a:cs typeface="Calibri"/>
              </a:rPr>
              <a:t>.</a:t>
            </a:r>
            <a:r>
              <a:rPr sz="1000" b="1" dirty="0">
                <a:latin typeface="Calibri"/>
                <a:cs typeface="Calibri"/>
              </a:rPr>
              <a:t> </a:t>
            </a:r>
            <a:r>
              <a:rPr lang="en-US" sz="1000" b="1" dirty="0">
                <a:latin typeface="Calibri"/>
                <a:cs typeface="Calibri"/>
              </a:rPr>
              <a:t> Implement and Monitor professional learning collaborative planning to review instructional framework</a:t>
            </a:r>
            <a:endParaRPr sz="1000" dirty="0">
              <a:latin typeface="Calibri"/>
              <a:cs typeface="Calibri"/>
            </a:endParaRPr>
          </a:p>
          <a:p>
            <a:pPr marL="92710">
              <a:spcBef>
                <a:spcPts val="605"/>
              </a:spcBef>
            </a:pPr>
            <a:r>
              <a:rPr lang="en-US" sz="1000" b="1" spc="-5" dirty="0">
                <a:latin typeface="Calibri"/>
                <a:cs typeface="Calibri"/>
              </a:rPr>
              <a:t>6b. Continue to build instructional teams to support the teachers and students </a:t>
            </a:r>
          </a:p>
          <a:p>
            <a:pPr marL="92710">
              <a:spcBef>
                <a:spcPts val="605"/>
              </a:spcBef>
            </a:pPr>
            <a:r>
              <a:rPr lang="en-US" sz="1000" b="1" spc="-5" dirty="0">
                <a:latin typeface="Calibri"/>
                <a:cs typeface="Calibri"/>
              </a:rPr>
              <a:t>7a .Integrate SEL Awareness and moment to build positive work environment </a:t>
            </a:r>
          </a:p>
        </p:txBody>
      </p:sp>
      <p:sp>
        <p:nvSpPr>
          <p:cNvPr id="44" name="object 3">
            <a:extLst>
              <a:ext uri="{FF2B5EF4-FFF2-40B4-BE49-F238E27FC236}">
                <a16:creationId xmlns:a16="http://schemas.microsoft.com/office/drawing/2014/main" id="{2A6A28E1-4E0F-A689-51BB-CE77DF2D2B9A}"/>
              </a:ext>
            </a:extLst>
          </p:cNvPr>
          <p:cNvSpPr txBox="1"/>
          <p:nvPr/>
        </p:nvSpPr>
        <p:spPr>
          <a:xfrm>
            <a:off x="6229934" y="5032690"/>
            <a:ext cx="5931294" cy="1501693"/>
          </a:xfrm>
          <a:prstGeom prst="rect">
            <a:avLst/>
          </a:prstGeom>
          <a:solidFill>
            <a:schemeClr val="bg2">
              <a:lumMod val="50000"/>
            </a:schemeClr>
          </a:solidFill>
        </p:spPr>
        <p:txBody>
          <a:bodyPr vert="horz" wrap="square" lIns="0" tIns="39370" rIns="0" bIns="0" rtlCol="0">
            <a:spAutoFit/>
          </a:bodyPr>
          <a:lstStyle/>
          <a:p>
            <a:pPr marL="92710">
              <a:spcBef>
                <a:spcPts val="310"/>
              </a:spcBef>
            </a:pPr>
            <a:r>
              <a:rPr lang="en-US" sz="1000" b="1" spc="-5" dirty="0">
                <a:latin typeface="Calibri"/>
                <a:cs typeface="Calibri"/>
              </a:rPr>
              <a:t>8a.</a:t>
            </a:r>
            <a:r>
              <a:rPr sz="1000" b="1" spc="-5" dirty="0">
                <a:latin typeface="Calibri"/>
                <a:cs typeface="Calibri"/>
              </a:rPr>
              <a:t>.</a:t>
            </a:r>
            <a:r>
              <a:rPr sz="1000" b="1" dirty="0">
                <a:latin typeface="Calibri"/>
                <a:cs typeface="Calibri"/>
              </a:rPr>
              <a:t> </a:t>
            </a:r>
            <a:r>
              <a:rPr lang="en-US" sz="1000" b="1" dirty="0">
                <a:latin typeface="Calibri"/>
                <a:cs typeface="Calibri"/>
              </a:rPr>
              <a:t> Implement Wellness Days and celebrate teachers and staff for attendance, data, personal accomplishments </a:t>
            </a:r>
          </a:p>
          <a:p>
            <a:pPr marL="92710">
              <a:spcBef>
                <a:spcPts val="310"/>
              </a:spcBef>
            </a:pPr>
            <a:r>
              <a:rPr lang="en-US" sz="1000" b="1" dirty="0">
                <a:latin typeface="Calibri"/>
                <a:cs typeface="Calibri"/>
              </a:rPr>
              <a:t>9a. Increase math manipulatives, literacy manipulatives, and reading centers  </a:t>
            </a:r>
          </a:p>
          <a:p>
            <a:pPr marL="92710">
              <a:spcBef>
                <a:spcPts val="310"/>
              </a:spcBef>
            </a:pPr>
            <a:r>
              <a:rPr lang="en-US" sz="1000" b="1" dirty="0">
                <a:latin typeface="Calibri"/>
                <a:cs typeface="Calibri"/>
              </a:rPr>
              <a:t>10a Encourage Endorsements in Reading, math, technology to increase professional knowledge.</a:t>
            </a:r>
          </a:p>
          <a:p>
            <a:pPr marL="92710">
              <a:spcBef>
                <a:spcPts val="310"/>
              </a:spcBef>
            </a:pPr>
            <a:r>
              <a:rPr lang="en-US" sz="1000" i="0" u="none" strike="noStrike" dirty="0">
                <a:solidFill>
                  <a:srgbClr val="000000"/>
                </a:solidFill>
                <a:effectLst/>
                <a:latin typeface="Arial" panose="020B0604020202020204" pitchFamily="34" charset="0"/>
              </a:rPr>
              <a:t>11a. Build and sustain parent engagement, community partnerships, and student voice</a:t>
            </a:r>
          </a:p>
          <a:p>
            <a:pPr marL="92710">
              <a:spcBef>
                <a:spcPts val="310"/>
              </a:spcBef>
            </a:pPr>
            <a:endParaRPr lang="en-US" sz="1000" dirty="0">
              <a:solidFill>
                <a:srgbClr val="000000"/>
              </a:solidFill>
              <a:latin typeface="Arial" panose="020B0604020202020204" pitchFamily="34" charset="0"/>
              <a:cs typeface="Calibri"/>
            </a:endParaRPr>
          </a:p>
          <a:p>
            <a:pPr marL="92710">
              <a:spcBef>
                <a:spcPts val="310"/>
              </a:spcBef>
            </a:pPr>
            <a:endParaRPr lang="en-US" sz="1000" dirty="0">
              <a:latin typeface="Calibri"/>
              <a:cs typeface="Calibri"/>
            </a:endParaRPr>
          </a:p>
          <a:p>
            <a:pPr marL="92710">
              <a:spcBef>
                <a:spcPts val="310"/>
              </a:spcBef>
            </a:pPr>
            <a:endParaRPr sz="1000" dirty="0">
              <a:latin typeface="Calibri"/>
              <a:cs typeface="Calibri"/>
            </a:endParaRPr>
          </a:p>
        </p:txBody>
      </p:sp>
      <p:sp>
        <p:nvSpPr>
          <p:cNvPr id="6" name="TextBox 5">
            <a:extLst>
              <a:ext uri="{FF2B5EF4-FFF2-40B4-BE49-F238E27FC236}">
                <a16:creationId xmlns:a16="http://schemas.microsoft.com/office/drawing/2014/main" id="{284B881F-A4C6-3F20-6C33-EF416658D98F}"/>
              </a:ext>
            </a:extLst>
          </p:cNvPr>
          <p:cNvSpPr txBox="1"/>
          <p:nvPr/>
        </p:nvSpPr>
        <p:spPr>
          <a:xfrm>
            <a:off x="6249072" y="2048530"/>
            <a:ext cx="5893018" cy="1415772"/>
          </a:xfrm>
          <a:prstGeom prst="rect">
            <a:avLst/>
          </a:prstGeom>
          <a:solidFill>
            <a:schemeClr val="bg1">
              <a:lumMod val="75000"/>
            </a:schemeClr>
          </a:solidFill>
        </p:spPr>
        <p:txBody>
          <a:bodyPr wrap="square" rtlCol="0">
            <a:spAutoFit/>
          </a:bodyPr>
          <a:lstStyle/>
          <a:p>
            <a:pPr marL="92710">
              <a:spcBef>
                <a:spcPts val="310"/>
              </a:spcBef>
            </a:pPr>
            <a:r>
              <a:rPr lang="en-US" sz="800" b="1" spc="-5" dirty="0">
                <a:latin typeface="Calibri"/>
                <a:cs typeface="Calibri"/>
              </a:rPr>
              <a:t>1</a:t>
            </a:r>
            <a:r>
              <a:rPr lang="en-US" sz="800" b="1" spc="-10" dirty="0">
                <a:latin typeface="Calibri"/>
                <a:cs typeface="Calibri"/>
              </a:rPr>
              <a:t>A</a:t>
            </a:r>
            <a:r>
              <a:rPr lang="en-US" sz="800" b="1" spc="-5" dirty="0">
                <a:latin typeface="Calibri"/>
                <a:cs typeface="Calibri"/>
              </a:rPr>
              <a:t>.</a:t>
            </a:r>
            <a:r>
              <a:rPr lang="en-US" sz="800" b="1" dirty="0">
                <a:latin typeface="Calibri"/>
                <a:cs typeface="Calibri"/>
              </a:rPr>
              <a:t>  Align the school schedule to create collaborative planning session for each teacher</a:t>
            </a:r>
            <a:endParaRPr lang="en-US" sz="800" dirty="0">
              <a:latin typeface="Calibri"/>
              <a:cs typeface="Calibri"/>
            </a:endParaRPr>
          </a:p>
          <a:p>
            <a:pPr marL="92710">
              <a:spcBef>
                <a:spcPts val="605"/>
              </a:spcBef>
            </a:pPr>
            <a:r>
              <a:rPr lang="en-US" sz="800" b="1" spc="-5" dirty="0">
                <a:latin typeface="Calibri"/>
                <a:cs typeface="Calibri"/>
              </a:rPr>
              <a:t>1B. Aligned the instructional framework to maximize instructional  time in the classroom.</a:t>
            </a:r>
          </a:p>
          <a:p>
            <a:pPr marL="92710">
              <a:spcBef>
                <a:spcPts val="605"/>
              </a:spcBef>
            </a:pPr>
            <a:r>
              <a:rPr lang="en-US" sz="800" b="1" spc="-5" dirty="0">
                <a:latin typeface="Calibri"/>
                <a:cs typeface="Calibri"/>
              </a:rPr>
              <a:t>1c.Integrate reading strategies and fluency facts into all exploratory courses</a:t>
            </a:r>
          </a:p>
          <a:p>
            <a:pPr marL="92710" marR="0" lvl="0" indent="0" algn="l" defTabSz="457200" rtl="0" eaLnBrk="1" fontAlgn="auto" latinLnBrk="0" hangingPunct="1">
              <a:lnSpc>
                <a:spcPct val="100000"/>
              </a:lnSpc>
              <a:spcBef>
                <a:spcPts val="605"/>
              </a:spcBef>
              <a:spcAft>
                <a:spcPts val="0"/>
              </a:spcAft>
              <a:buClrTx/>
              <a:buSzTx/>
              <a:buFontTx/>
              <a:buNone/>
              <a:tabLst/>
              <a:defRPr/>
            </a:pPr>
            <a:r>
              <a:rPr kumimoji="0" lang="en-US" sz="800" b="1" i="0" u="none" strike="noStrike" kern="1200" cap="none" spc="-5" normalizeH="0" baseline="0" noProof="0" dirty="0">
                <a:ln>
                  <a:noFill/>
                </a:ln>
                <a:solidFill>
                  <a:prstClr val="black"/>
                </a:solidFill>
                <a:effectLst/>
                <a:uLnTx/>
                <a:uFillTx/>
                <a:latin typeface="Calibri"/>
                <a:ea typeface="+mn-ea"/>
                <a:cs typeface="Calibri"/>
              </a:rPr>
              <a:t>2a. Ensure all classroom are print –rich with Literacy Centers that focus on various reading skills</a:t>
            </a:r>
          </a:p>
          <a:p>
            <a:pPr marL="92710" marR="0" lvl="0" indent="0" algn="l" defTabSz="457200" rtl="0" eaLnBrk="1" fontAlgn="auto" latinLnBrk="0" hangingPunct="1">
              <a:lnSpc>
                <a:spcPct val="100000"/>
              </a:lnSpc>
              <a:spcBef>
                <a:spcPts val="605"/>
              </a:spcBef>
              <a:spcAft>
                <a:spcPts val="0"/>
              </a:spcAft>
              <a:buClrTx/>
              <a:buSzTx/>
              <a:buFontTx/>
              <a:buNone/>
              <a:tabLst/>
              <a:defRPr/>
            </a:pPr>
            <a:r>
              <a:rPr kumimoji="0" lang="en-US" sz="800" b="1" i="0" u="none" strike="noStrike" kern="1200" cap="none" spc="-5" normalizeH="0" baseline="0" noProof="0" dirty="0">
                <a:ln>
                  <a:noFill/>
                </a:ln>
                <a:solidFill>
                  <a:prstClr val="black"/>
                </a:solidFill>
                <a:effectLst/>
                <a:uLnTx/>
                <a:uFillTx/>
                <a:latin typeface="Calibri"/>
                <a:ea typeface="+mn-ea"/>
                <a:cs typeface="Calibri"/>
              </a:rPr>
              <a:t>2b.. Ensure all classroom are using visual supports and engaging texts to increase literacy </a:t>
            </a:r>
          </a:p>
          <a:p>
            <a:pPr marL="92710">
              <a:spcBef>
                <a:spcPts val="605"/>
              </a:spcBef>
            </a:pPr>
            <a:r>
              <a:rPr lang="en-US" sz="800" b="1" spc="-5" dirty="0">
                <a:latin typeface="Calibri"/>
                <a:cs typeface="Calibri"/>
              </a:rPr>
              <a:t>3a 1Emphasize problem-solving strategies and encourage students to explain their reasoning </a:t>
            </a:r>
          </a:p>
          <a:p>
            <a:pPr marL="92710">
              <a:spcBef>
                <a:spcPts val="605"/>
              </a:spcBef>
            </a:pPr>
            <a:r>
              <a:rPr lang="en-US" sz="800" b="1" spc="-5" dirty="0">
                <a:latin typeface="Calibri"/>
                <a:cs typeface="Calibri"/>
              </a:rPr>
              <a:t>3b.  Ensure Math Centers allows students to practice a variety of difference skills at their own pace</a:t>
            </a:r>
            <a:endParaRPr kumimoji="0" lang="en-US" sz="800" b="1" i="0" u="none" strike="noStrike" kern="1200" cap="none" spc="-5"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B6A01D7-8FA4-5D34-9FD8-B467520D4E76}"/>
              </a:ext>
            </a:extLst>
          </p:cNvPr>
          <p:cNvSpPr txBox="1">
            <a:spLocks/>
          </p:cNvSpPr>
          <p:nvPr/>
        </p:nvSpPr>
        <p:spPr>
          <a:xfrm>
            <a:off x="-800356" y="-126211"/>
            <a:ext cx="11608439" cy="192913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US" sz="4800" i="1" dirty="0">
                <a:solidFill>
                  <a:prstClr val="black"/>
                </a:solidFill>
                <a:latin typeface="Tenorite"/>
              </a:rPr>
              <a:t>Dunbar ES </a:t>
            </a:r>
            <a:r>
              <a:rPr kumimoji="0" lang="en-US" sz="4500" b="1" i="0" u="none" strike="noStrike" kern="1200" cap="none" spc="0" normalizeH="0" baseline="0" noProof="0" dirty="0">
                <a:ln>
                  <a:noFill/>
                </a:ln>
                <a:solidFill>
                  <a:srgbClr val="D47B22"/>
                </a:solidFill>
                <a:effectLst/>
                <a:uLnTx/>
                <a:uFillTx/>
                <a:latin typeface="Tenorite"/>
                <a:ea typeface="+mj-ea"/>
                <a:cs typeface="+mj-cs"/>
              </a:rPr>
              <a:t>Strategic Plan</a:t>
            </a: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srgbClr val="D47B22"/>
                </a:solidFill>
                <a:effectLst/>
                <a:uLnTx/>
                <a:uFillTx/>
                <a:latin typeface="Tenorite"/>
                <a:ea typeface="+mj-ea"/>
                <a:cs typeface="+mj-cs"/>
              </a:rPr>
              <a:t>Priority Ranking</a:t>
            </a:r>
          </a:p>
        </p:txBody>
      </p:sp>
      <p:sp>
        <p:nvSpPr>
          <p:cNvPr id="3" name="TextBox 2">
            <a:extLst>
              <a:ext uri="{FF2B5EF4-FFF2-40B4-BE49-F238E27FC236}">
                <a16:creationId xmlns:a16="http://schemas.microsoft.com/office/drawing/2014/main" id="{4952E0AB-8808-4E3B-A7F0-F54619698A17}"/>
              </a:ext>
            </a:extLst>
          </p:cNvPr>
          <p:cNvSpPr txBox="1"/>
          <p:nvPr/>
        </p:nvSpPr>
        <p:spPr>
          <a:xfrm>
            <a:off x="2381737" y="2741599"/>
            <a:ext cx="5244254" cy="300082"/>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Tx/>
              <a:buSzTx/>
              <a:buFont typeface="+mj-lt"/>
              <a:buAutoNum type="arabicPeriod"/>
              <a:tabLst/>
              <a:defRPr/>
            </a:pPr>
            <a:r>
              <a:rPr kumimoji="0" lang="en-US" sz="1350" b="0" i="0" u="none" strike="noStrike" kern="1200" cap="none" spc="0" normalizeH="0" baseline="0" noProof="0" dirty="0">
                <a:ln>
                  <a:noFill/>
                </a:ln>
                <a:solidFill>
                  <a:prstClr val="black"/>
                </a:solidFill>
                <a:effectLst/>
                <a:uLnTx/>
                <a:uFillTx/>
                <a:latin typeface="Tenorite"/>
                <a:ea typeface="+mn-ea"/>
                <a:cs typeface="+mn-cs"/>
              </a:rPr>
              <a:t> </a:t>
            </a:r>
          </a:p>
        </p:txBody>
      </p:sp>
      <p:sp>
        <p:nvSpPr>
          <p:cNvPr id="4" name="Arrow: Down 3">
            <a:extLst>
              <a:ext uri="{FF2B5EF4-FFF2-40B4-BE49-F238E27FC236}">
                <a16:creationId xmlns:a16="http://schemas.microsoft.com/office/drawing/2014/main" id="{6A78CE96-E5BA-EF3A-7B27-C48C2EC93A32}"/>
              </a:ext>
            </a:extLst>
          </p:cNvPr>
          <p:cNvSpPr/>
          <p:nvPr/>
        </p:nvSpPr>
        <p:spPr>
          <a:xfrm>
            <a:off x="824538" y="2199278"/>
            <a:ext cx="346809" cy="3646237"/>
          </a:xfrm>
          <a:prstGeom prst="downArrow">
            <a:avLst/>
          </a:prstGeom>
          <a:solidFill>
            <a:schemeClr val="accent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enorite"/>
              <a:ea typeface="+mn-ea"/>
              <a:cs typeface="+mn-cs"/>
            </a:endParaRPr>
          </a:p>
        </p:txBody>
      </p:sp>
      <p:sp>
        <p:nvSpPr>
          <p:cNvPr id="7" name="TextBox 6">
            <a:extLst>
              <a:ext uri="{FF2B5EF4-FFF2-40B4-BE49-F238E27FC236}">
                <a16:creationId xmlns:a16="http://schemas.microsoft.com/office/drawing/2014/main" id="{4F5BC8D2-E0D2-48A1-071D-45B80C433627}"/>
              </a:ext>
            </a:extLst>
          </p:cNvPr>
          <p:cNvSpPr txBox="1"/>
          <p:nvPr/>
        </p:nvSpPr>
        <p:spPr>
          <a:xfrm>
            <a:off x="752487" y="1770596"/>
            <a:ext cx="620683"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83A9"/>
                </a:solidFill>
                <a:effectLst/>
                <a:uLnTx/>
                <a:uFillTx/>
                <a:latin typeface="Tenorite"/>
                <a:ea typeface="+mn-ea"/>
                <a:cs typeface="+mn-cs"/>
              </a:rPr>
              <a:t>Higher</a:t>
            </a:r>
          </a:p>
        </p:txBody>
      </p:sp>
      <p:sp>
        <p:nvSpPr>
          <p:cNvPr id="8" name="TextBox 7">
            <a:extLst>
              <a:ext uri="{FF2B5EF4-FFF2-40B4-BE49-F238E27FC236}">
                <a16:creationId xmlns:a16="http://schemas.microsoft.com/office/drawing/2014/main" id="{602AA40D-00A5-285B-67A0-5260578C2903}"/>
              </a:ext>
            </a:extLst>
          </p:cNvPr>
          <p:cNvSpPr txBox="1"/>
          <p:nvPr/>
        </p:nvSpPr>
        <p:spPr>
          <a:xfrm>
            <a:off x="752487" y="5858698"/>
            <a:ext cx="584071"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83A9"/>
                </a:solidFill>
                <a:effectLst/>
                <a:uLnTx/>
                <a:uFillTx/>
                <a:latin typeface="Tenorite"/>
                <a:ea typeface="+mn-ea"/>
                <a:cs typeface="+mn-cs"/>
              </a:rPr>
              <a:t>Lower</a:t>
            </a:r>
          </a:p>
        </p:txBody>
      </p:sp>
      <p:sp>
        <p:nvSpPr>
          <p:cNvPr id="10" name="TextBox 9">
            <a:extLst>
              <a:ext uri="{FF2B5EF4-FFF2-40B4-BE49-F238E27FC236}">
                <a16:creationId xmlns:a16="http://schemas.microsoft.com/office/drawing/2014/main" id="{F301FBAB-03EF-44CA-BD3C-39B190200404}"/>
              </a:ext>
            </a:extLst>
          </p:cNvPr>
          <p:cNvSpPr txBox="1"/>
          <p:nvPr/>
        </p:nvSpPr>
        <p:spPr>
          <a:xfrm>
            <a:off x="1383917" y="1667905"/>
            <a:ext cx="7054649" cy="4939814"/>
          </a:xfrm>
          <a:prstGeom prst="rect">
            <a:avLst/>
          </a:prstGeom>
          <a:noFill/>
        </p:spPr>
        <p:txBody>
          <a:bodyPr wrap="square" rtlCol="0">
            <a:spAutoFit/>
          </a:bodyPr>
          <a:lstStyle/>
          <a:p>
            <a:pPr fontAlgn="base">
              <a:buFont typeface="+mj-lt"/>
              <a:buAutoNum type="arabicPeriod"/>
            </a:pPr>
            <a:r>
              <a:rPr lang="en-US" sz="1500" b="0" i="0" u="none" strike="noStrike" dirty="0">
                <a:solidFill>
                  <a:srgbClr val="000000"/>
                </a:solidFill>
                <a:effectLst/>
                <a:latin typeface="Arial" panose="020B0604020202020204" pitchFamily="34" charset="0"/>
              </a:rPr>
              <a:t>Attract and build capacity of talented and knowledgeable staff to meet school needs. </a:t>
            </a:r>
          </a:p>
          <a:p>
            <a:pPr rtl="0" fontAlgn="base">
              <a:spcBef>
                <a:spcPts val="0"/>
              </a:spcBef>
              <a:spcAft>
                <a:spcPts val="0"/>
              </a:spcAft>
              <a:buFont typeface="+mj-lt"/>
              <a:buAutoNum type="arabicPeriod"/>
            </a:pPr>
            <a:r>
              <a:rPr lang="en-US" sz="1500" b="0" i="0" u="none" strike="noStrike" dirty="0">
                <a:solidFill>
                  <a:srgbClr val="000000"/>
                </a:solidFill>
                <a:effectLst/>
                <a:latin typeface="Arial" panose="020B0604020202020204" pitchFamily="34" charset="0"/>
              </a:rPr>
              <a:t>Ensure a safe and effective learning environment that encourages the use of an </a:t>
            </a:r>
            <a:r>
              <a:rPr lang="en-US" sz="1500" dirty="0">
                <a:solidFill>
                  <a:srgbClr val="000000"/>
                </a:solidFill>
                <a:latin typeface="Arial" panose="020B0604020202020204" pitchFamily="34" charset="0"/>
              </a:rPr>
              <a:t>instructional framework</a:t>
            </a:r>
            <a:r>
              <a:rPr lang="en-US" sz="1500" b="0" i="0" u="none" strike="noStrike" dirty="0">
                <a:solidFill>
                  <a:srgbClr val="000000"/>
                </a:solidFill>
                <a:effectLst/>
                <a:latin typeface="Arial" panose="020B0604020202020204" pitchFamily="34" charset="0"/>
              </a:rPr>
              <a:t> utilized across all content areas for more personalized learning. </a:t>
            </a:r>
          </a:p>
          <a:p>
            <a:pPr rtl="0" fontAlgn="base">
              <a:spcBef>
                <a:spcPts val="0"/>
              </a:spcBef>
              <a:spcAft>
                <a:spcPts val="0"/>
              </a:spcAft>
              <a:buFont typeface="+mj-lt"/>
              <a:buAutoNum type="arabicPeriod"/>
            </a:pPr>
            <a:r>
              <a:rPr lang="en-US" sz="1500" b="0" i="0" u="none" strike="noStrike" dirty="0">
                <a:solidFill>
                  <a:srgbClr val="000000"/>
                </a:solidFill>
                <a:effectLst/>
                <a:latin typeface="Arial" panose="020B0604020202020204" pitchFamily="34" charset="0"/>
              </a:rPr>
              <a:t>Offer an academically challenging curriculum that prepares students for college, career,  and citizenship. </a:t>
            </a:r>
          </a:p>
          <a:p>
            <a:pPr rtl="0" fontAlgn="base">
              <a:spcBef>
                <a:spcPts val="0"/>
              </a:spcBef>
              <a:spcAft>
                <a:spcPts val="0"/>
              </a:spcAft>
              <a:buFont typeface="+mj-lt"/>
              <a:buAutoNum type="arabicPeriod"/>
            </a:pPr>
            <a:r>
              <a:rPr lang="en-US" sz="1500" b="0" i="0" u="none" strike="noStrike" dirty="0">
                <a:solidFill>
                  <a:srgbClr val="000000"/>
                </a:solidFill>
                <a:effectLst/>
                <a:latin typeface="Arial" panose="020B0604020202020204" pitchFamily="34" charset="0"/>
              </a:rPr>
              <a:t>Ensure that all students learn about multiple topics from a variety of different viewpoints. </a:t>
            </a:r>
          </a:p>
          <a:p>
            <a:pPr rtl="0" fontAlgn="base">
              <a:spcBef>
                <a:spcPts val="0"/>
              </a:spcBef>
              <a:spcAft>
                <a:spcPts val="0"/>
              </a:spcAft>
              <a:buFont typeface="+mj-lt"/>
              <a:buAutoNum type="arabicPeriod"/>
            </a:pPr>
            <a:r>
              <a:rPr lang="en-US" sz="1500" b="0" i="0" u="none" strike="noStrike" dirty="0">
                <a:solidFill>
                  <a:srgbClr val="000000"/>
                </a:solidFill>
                <a:effectLst/>
                <a:latin typeface="Arial" panose="020B0604020202020204" pitchFamily="34" charset="0"/>
              </a:rPr>
              <a:t>Build teacher capacity with the ability to meet the diverse social and academic needs  of students. </a:t>
            </a:r>
          </a:p>
          <a:p>
            <a:pPr rtl="0" fontAlgn="base">
              <a:spcBef>
                <a:spcPts val="0"/>
              </a:spcBef>
              <a:spcAft>
                <a:spcPts val="0"/>
              </a:spcAft>
              <a:buFont typeface="+mj-lt"/>
              <a:buAutoNum type="arabicPeriod"/>
            </a:pPr>
            <a:r>
              <a:rPr lang="en-US" sz="1500" dirty="0">
                <a:solidFill>
                  <a:srgbClr val="000000"/>
                </a:solidFill>
                <a:latin typeface="Arial" panose="020B0604020202020204" pitchFamily="34" charset="0"/>
              </a:rPr>
              <a:t>Effectively monitor attendance protocols and systems. </a:t>
            </a:r>
            <a:endParaRPr lang="en-US" sz="1500" b="0" i="0" u="none" strike="noStrike" dirty="0">
              <a:solidFill>
                <a:srgbClr val="000000"/>
              </a:solidFill>
              <a:effectLst/>
              <a:latin typeface="Arial" panose="020B0604020202020204" pitchFamily="34" charset="0"/>
            </a:endParaRPr>
          </a:p>
          <a:p>
            <a:pPr rtl="0" fontAlgn="base">
              <a:spcBef>
                <a:spcPts val="0"/>
              </a:spcBef>
              <a:spcAft>
                <a:spcPts val="0"/>
              </a:spcAft>
              <a:buFont typeface="+mj-lt"/>
              <a:buAutoNum type="arabicPeriod"/>
            </a:pPr>
            <a:r>
              <a:rPr lang="en-US" sz="1500" b="0" i="0" u="none" strike="noStrike" dirty="0">
                <a:solidFill>
                  <a:srgbClr val="000000"/>
                </a:solidFill>
                <a:effectLst/>
                <a:latin typeface="Arial" panose="020B0604020202020204" pitchFamily="34" charset="0"/>
              </a:rPr>
              <a:t>Create a collaborative, inclusive, and responsive school culture embracing the diverse communities that comprise the Dunbar </a:t>
            </a:r>
            <a:r>
              <a:rPr lang="en-US" sz="1500" dirty="0">
                <a:solidFill>
                  <a:srgbClr val="000000"/>
                </a:solidFill>
                <a:latin typeface="Arial" panose="020B0604020202020204" pitchFamily="34" charset="0"/>
              </a:rPr>
              <a:t>ES </a:t>
            </a:r>
            <a:r>
              <a:rPr lang="en-US" sz="1500" b="0" i="0" u="none" strike="noStrike" dirty="0">
                <a:solidFill>
                  <a:srgbClr val="000000"/>
                </a:solidFill>
                <a:effectLst/>
                <a:latin typeface="Arial" panose="020B0604020202020204" pitchFamily="34" charset="0"/>
              </a:rPr>
              <a:t>family.</a:t>
            </a:r>
          </a:p>
          <a:p>
            <a:pPr rtl="0" fontAlgn="base">
              <a:spcBef>
                <a:spcPts val="0"/>
              </a:spcBef>
              <a:spcAft>
                <a:spcPts val="0"/>
              </a:spcAft>
              <a:buFont typeface="+mj-lt"/>
              <a:buAutoNum type="arabicPeriod"/>
            </a:pPr>
            <a:r>
              <a:rPr lang="en-US" sz="1500" b="0" i="0" u="none" strike="noStrike" dirty="0">
                <a:solidFill>
                  <a:srgbClr val="000000"/>
                </a:solidFill>
                <a:effectLst/>
                <a:latin typeface="Arial" panose="020B0604020202020204" pitchFamily="34" charset="0"/>
              </a:rPr>
              <a:t>Create an environment that motivates and retains staff members. </a:t>
            </a:r>
          </a:p>
          <a:p>
            <a:pPr rtl="0" fontAlgn="base">
              <a:spcBef>
                <a:spcPts val="0"/>
              </a:spcBef>
              <a:spcAft>
                <a:spcPts val="0"/>
              </a:spcAft>
              <a:buFont typeface="+mj-lt"/>
              <a:buAutoNum type="arabicPeriod"/>
            </a:pPr>
            <a:r>
              <a:rPr lang="en-US" sz="1500" b="0" i="0" u="none" strike="noStrike" dirty="0">
                <a:solidFill>
                  <a:srgbClr val="000000"/>
                </a:solidFill>
                <a:effectLst/>
                <a:latin typeface="Arial" panose="020B0604020202020204" pitchFamily="34" charset="0"/>
              </a:rPr>
              <a:t> Effectively use existing and appropriate tools to measure, analyze, and communicate student progress. </a:t>
            </a:r>
          </a:p>
          <a:p>
            <a:pPr rtl="0" fontAlgn="base">
              <a:spcBef>
                <a:spcPts val="0"/>
              </a:spcBef>
              <a:spcAft>
                <a:spcPts val="0"/>
              </a:spcAft>
              <a:buFont typeface="+mj-lt"/>
              <a:buAutoNum type="arabicPeriod"/>
            </a:pPr>
            <a:r>
              <a:rPr lang="en-US" sz="1500" b="0" i="0" u="none" strike="noStrike" dirty="0">
                <a:solidFill>
                  <a:srgbClr val="000000"/>
                </a:solidFill>
                <a:effectLst/>
                <a:latin typeface="Arial" panose="020B0604020202020204" pitchFamily="34" charset="0"/>
              </a:rPr>
              <a:t> Provide necessary and salient resources to enhance teaching and learning in all spaces. </a:t>
            </a:r>
          </a:p>
          <a:p>
            <a:pPr rtl="0" fontAlgn="base">
              <a:spcBef>
                <a:spcPts val="0"/>
              </a:spcBef>
              <a:spcAft>
                <a:spcPts val="0"/>
              </a:spcAft>
              <a:buFont typeface="+mj-lt"/>
              <a:buAutoNum type="arabicPeriod"/>
            </a:pPr>
            <a:r>
              <a:rPr lang="en-US" sz="1500" b="0" i="0" u="none" strike="noStrike" dirty="0">
                <a:solidFill>
                  <a:srgbClr val="000000"/>
                </a:solidFill>
                <a:effectLst/>
                <a:latin typeface="Arial" panose="020B0604020202020204" pitchFamily="34" charset="0"/>
              </a:rPr>
              <a:t> Build and sustain parent engagement, community partnerships, and student voice. </a:t>
            </a:r>
          </a:p>
        </p:txBody>
      </p:sp>
    </p:spTree>
    <p:extLst>
      <p:ext uri="{BB962C8B-B14F-4D97-AF65-F5344CB8AC3E}">
        <p14:creationId xmlns:p14="http://schemas.microsoft.com/office/powerpoint/2010/main" val="3148218707"/>
      </p:ext>
    </p:extLst>
  </p:cSld>
  <p:clrMapOvr>
    <a:masterClrMapping/>
  </p:clrMapOvr>
</p:sld>
</file>

<file path=ppt/theme/theme1.xml><?xml version="1.0" encoding="utf-8"?>
<a:theme xmlns:a="http://schemas.openxmlformats.org/drawingml/2006/main" name="Custom">
  <a:themeElements>
    <a:clrScheme name="Budget Feedback">
      <a:dk1>
        <a:sysClr val="windowText" lastClr="000000"/>
      </a:dk1>
      <a:lt1>
        <a:srgbClr val="F2F2F2"/>
      </a:lt1>
      <a:dk2>
        <a:srgbClr val="0083A9"/>
      </a:dk2>
      <a:lt2>
        <a:srgbClr val="FCF5D9"/>
      </a:lt2>
      <a:accent1>
        <a:srgbClr val="F3CF45"/>
      </a:accent1>
      <a:accent2>
        <a:srgbClr val="159839"/>
      </a:accent2>
      <a:accent3>
        <a:srgbClr val="595B5D"/>
      </a:accent3>
      <a:accent4>
        <a:srgbClr val="D47B22"/>
      </a:accent4>
      <a:accent5>
        <a:srgbClr val="A92A91"/>
      </a:accent5>
      <a:accent6>
        <a:srgbClr val="0083A9"/>
      </a:accent6>
      <a:hlink>
        <a:srgbClr val="A92A91"/>
      </a:hlink>
      <a:folHlink>
        <a:srgbClr val="0083A9"/>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presentation" id="{E26D5592-7F81-4435-8C6C-2CD9B62D8AB4}" vid="{46D971CB-E75A-40A3-BF1A-46C0843CD6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977F1402712049B4BB4CDB1A03C7C8" ma:contentTypeVersion="14" ma:contentTypeDescription="Create a new document." ma:contentTypeScope="" ma:versionID="2b1cb743d5c8a8170a2906ead0ece276">
  <xsd:schema xmlns:xsd="http://www.w3.org/2001/XMLSchema" xmlns:xs="http://www.w3.org/2001/XMLSchema" xmlns:p="http://schemas.microsoft.com/office/2006/metadata/properties" xmlns:ns2="8dcae609-94e2-4108-915c-852935aa21ad" xmlns:ns3="e136758a-e7f7-4029-9cdc-709c7a6ff021" targetNamespace="http://schemas.microsoft.com/office/2006/metadata/properties" ma:root="true" ma:fieldsID="d3b3d94a77b6d6b8de8b8394eb712759" ns2:_="" ns3:_="">
    <xsd:import namespace="8dcae609-94e2-4108-915c-852935aa21ad"/>
    <xsd:import namespace="e136758a-e7f7-4029-9cdc-709c7a6ff02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cae609-94e2-4108-915c-852935aa21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67761e9-a222-483c-a923-fec0f75753a8"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36758a-e7f7-4029-9cdc-709c7a6ff021"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3e07957-30af-4dd9-8e9a-b62ef1071eb2}" ma:internalName="TaxCatchAll" ma:showField="CatchAllData" ma:web="e136758a-e7f7-4029-9cdc-709c7a6ff0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136758a-e7f7-4029-9cdc-709c7a6ff021" xsi:nil="true"/>
    <lcf76f155ced4ddcb4097134ff3c332f xmlns="8dcae609-94e2-4108-915c-852935aa21ad">
      <Terms xmlns="http://schemas.microsoft.com/office/infopath/2007/PartnerControls"/>
    </lcf76f155ced4ddcb4097134ff3c332f>
    <SharedWithUsers xmlns="e136758a-e7f7-4029-9cdc-709c7a6ff021">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64A483-3DA6-4B55-A954-D32C8064CD05}">
  <ds:schemaRefs>
    <ds:schemaRef ds:uri="8dcae609-94e2-4108-915c-852935aa21ad"/>
    <ds:schemaRef ds:uri="e136758a-e7f7-4029-9cdc-709c7a6ff02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9168DCE-134F-4610-A6AA-88CEBE8D71D2}">
  <ds:schemaRefs>
    <ds:schemaRef ds:uri="16c05727-aa75-4e4a-9b5f-8a80a1165891"/>
    <ds:schemaRef ds:uri="230e9df3-be65-4c73-a93b-d1236ebd677e"/>
    <ds:schemaRef ds:uri="71af3243-3dd4-4a8d-8c0d-dd76da1f02a5"/>
    <ds:schemaRef ds:uri="8dcae609-94e2-4108-915c-852935aa21ad"/>
    <ds:schemaRef ds:uri="d37e30bb-5f32-4411-a640-0b4044b692bf"/>
    <ds:schemaRef ds:uri="e136758a-e7f7-4029-9cdc-709c7a6ff021"/>
    <ds:schemaRef ds:uri="ffb952a0-74d9-4848-89d6-000c4b1b707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ABF691C-888B-4061-8A6F-D5CE84A025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19818</TotalTime>
  <Words>4169</Words>
  <Application>Microsoft Office PowerPoint</Application>
  <PresentationFormat>Widescreen</PresentationFormat>
  <Paragraphs>540</Paragraphs>
  <Slides>56</Slides>
  <Notes>21</Notes>
  <HiddenSlides>9</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56</vt:i4>
      </vt:variant>
    </vt:vector>
  </HeadingPairs>
  <TitlesOfParts>
    <vt:vector size="68" baseType="lpstr">
      <vt:lpstr>Arial</vt:lpstr>
      <vt:lpstr>Arial Black</vt:lpstr>
      <vt:lpstr>Berlin Sans FB Demi</vt:lpstr>
      <vt:lpstr>Calibri</vt:lpstr>
      <vt:lpstr>Calibri,Sans-Serif</vt:lpstr>
      <vt:lpstr>Sabon Next LT</vt:lpstr>
      <vt:lpstr>Tenorite</vt:lpstr>
      <vt:lpstr>Times New Roman</vt:lpstr>
      <vt:lpstr>Trebuchet MS</vt:lpstr>
      <vt:lpstr>Verdana</vt:lpstr>
      <vt:lpstr>Wingdings</vt:lpstr>
      <vt:lpstr>Custom</vt:lpstr>
      <vt:lpstr>FY26 Budget Feedback Meeting</vt:lpstr>
      <vt:lpstr>AGENDA</vt:lpstr>
      <vt:lpstr>Meeting Norms</vt:lpstr>
      <vt:lpstr>Budget Feedback presentation &amp; Discussion</vt:lpstr>
      <vt:lpstr>GO Team Budget Development Process</vt:lpstr>
      <vt:lpstr>Overview of FY26 GO Team Budget Process</vt:lpstr>
      <vt:lpstr>Budget Feedback Meeting</vt:lpstr>
      <vt:lpstr>PowerPoint Presentation</vt:lpstr>
      <vt:lpstr>PowerPoint Presentation</vt:lpstr>
      <vt:lpstr>FY 26 Budget Parameters</vt:lpstr>
      <vt:lpstr>(School Name) Strategic Plan</vt:lpstr>
      <vt:lpstr>PowerPoint Presentation</vt:lpstr>
      <vt:lpstr>FY 26 Budget Parameters</vt:lpstr>
      <vt:lpstr>FY 26 Budget Parameters</vt:lpstr>
      <vt:lpstr>Review of FY26 Signature and Turnaround Program Funding Process </vt:lpstr>
      <vt:lpstr>Overview of Approved Signature Program Funds</vt:lpstr>
      <vt:lpstr>Signature program funds requested vs. approved</vt:lpstr>
      <vt:lpstr>Overview of Approved turnaround Funds  </vt:lpstr>
      <vt:lpstr>Approved FY26 Turnaround Funds</vt:lpstr>
      <vt:lpstr>ImPACT TO INSTRUCTION </vt:lpstr>
      <vt:lpstr>Dunbar Elementary School FY26 Summary of Proposed Staffing AND Non-Staffing</vt:lpstr>
      <vt:lpstr>Summary Tab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position Changes to Support the fy26 bUDGET</vt:lpstr>
      <vt:lpstr>Non-Staffing Tab Overview</vt:lpstr>
      <vt:lpstr>PowerPoint Presentation</vt:lpstr>
      <vt:lpstr>PowerPoint Presentation</vt:lpstr>
      <vt:lpstr>PowerPoint Presentation</vt:lpstr>
      <vt:lpstr>PowerPoint Presentation</vt:lpstr>
      <vt:lpstr>Non-Staffing Tab Continued</vt:lpstr>
      <vt:lpstr>Descriptions of Strategic Plan Breakout Categories</vt:lpstr>
      <vt:lpstr>FY26 Strategic Plan Break-out</vt:lpstr>
      <vt:lpstr>FY26 Strategic Plan Break-out</vt:lpstr>
      <vt:lpstr>FY26 Budget by Function </vt:lpstr>
      <vt:lpstr>FY26 Budget by Function (required)</vt:lpstr>
      <vt:lpstr>Questions for the GO Team to Consider and Discuss</vt:lpstr>
      <vt:lpstr>Questions for the GO Team to Consider and Discuss</vt:lpstr>
      <vt:lpstr>Discussion of Reserve &amp; Holdback Funds</vt:lpstr>
      <vt:lpstr>Plan for FY26 Leveling Reserve</vt:lpstr>
      <vt:lpstr>Plan for FY26 Title I Holdback</vt:lpstr>
      <vt:lpstr>Action on the FY26 Draft Budget</vt:lpstr>
      <vt:lpstr>Where We’re Going</vt:lpstr>
      <vt:lpstr>What’s Next?</vt:lpstr>
      <vt:lpstr>declare by February 28!</vt:lpstr>
      <vt:lpstr>Thank you!</vt:lpstr>
      <vt:lpstr>Will be updated As soon as possible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Jacobi, Diane</dc:creator>
  <cp:lastModifiedBy>Wright, Lakisha</cp:lastModifiedBy>
  <cp:revision>6</cp:revision>
  <dcterms:created xsi:type="dcterms:W3CDTF">2025-01-22T23:16:30Z</dcterms:created>
  <dcterms:modified xsi:type="dcterms:W3CDTF">2025-03-03T16:14:04Z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0x0101007A977F1402712049B4BB4CDB1A03C7C8</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